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31" r:id="rId1"/>
  </p:sldMasterIdLst>
  <p:notesMasterIdLst>
    <p:notesMasterId r:id="rId22"/>
  </p:notesMasterIdLst>
  <p:sldIdLst>
    <p:sldId id="285" r:id="rId2"/>
    <p:sldId id="328" r:id="rId3"/>
    <p:sldId id="329" r:id="rId4"/>
    <p:sldId id="335" r:id="rId5"/>
    <p:sldId id="286" r:id="rId6"/>
    <p:sldId id="333" r:id="rId7"/>
    <p:sldId id="315" r:id="rId8"/>
    <p:sldId id="319" r:id="rId9"/>
    <p:sldId id="288" r:id="rId10"/>
    <p:sldId id="336" r:id="rId11"/>
    <p:sldId id="324" r:id="rId12"/>
    <p:sldId id="339" r:id="rId13"/>
    <p:sldId id="340" r:id="rId14"/>
    <p:sldId id="341" r:id="rId15"/>
    <p:sldId id="342" r:id="rId16"/>
    <p:sldId id="343" r:id="rId17"/>
    <p:sldId id="345" r:id="rId18"/>
    <p:sldId id="346" r:id="rId19"/>
    <p:sldId id="287" r:id="rId20"/>
    <p:sldId id="338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2"/>
    <p:restoredTop sz="94709"/>
  </p:normalViewPr>
  <p:slideViewPr>
    <p:cSldViewPr snapToGrid="0">
      <p:cViewPr varScale="1">
        <p:scale>
          <a:sx n="110" d="100"/>
          <a:sy n="110" d="100"/>
        </p:scale>
        <p:origin x="2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PPGs criados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1961-1970</c:v>
                </c:pt>
                <c:pt idx="1">
                  <c:v>1971-1980</c:v>
                </c:pt>
                <c:pt idx="2">
                  <c:v>1981-1990</c:v>
                </c:pt>
                <c:pt idx="3">
                  <c:v>1991-2000</c:v>
                </c:pt>
                <c:pt idx="4">
                  <c:v>2001-2010</c:v>
                </c:pt>
                <c:pt idx="5">
                  <c:v>2011-2019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16</c:v>
                </c:pt>
                <c:pt idx="2">
                  <c:v>18</c:v>
                </c:pt>
                <c:pt idx="3">
                  <c:v>37</c:v>
                </c:pt>
                <c:pt idx="4">
                  <c:v>58</c:v>
                </c:pt>
                <c:pt idx="5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065-AE40-B653-C61F7D2B0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2750720"/>
        <c:axId val="1682403824"/>
      </c:lineChart>
      <c:catAx>
        <c:axId val="168275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403824"/>
        <c:crosses val="autoZero"/>
        <c:auto val="1"/>
        <c:lblAlgn val="ctr"/>
        <c:lblOffset val="100"/>
        <c:noMultiLvlLbl val="0"/>
      </c:catAx>
      <c:valAx>
        <c:axId val="168240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75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D1-FB4E-A5B7-630FA4169F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D1-FB4E-A5B7-630FA4169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</c:v>
                </c:pt>
                <c:pt idx="4">
                  <c:v>Nota 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28</c:v>
                </c:pt>
                <c:pt idx="2">
                  <c:v>14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5E-7143-9FA4-622559F7E1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D1-FB4E-A5B7-630FA4169FD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D1-FB4E-A5B7-630FA4169FD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D1-FB4E-A5B7-630FA4169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</c:v>
                </c:pt>
                <c:pt idx="4">
                  <c:v>Nota 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24</c:v>
                </c:pt>
                <c:pt idx="2">
                  <c:v>16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5E-7143-9FA4-622559F7E1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61648960"/>
        <c:axId val="1340892080"/>
      </c:barChart>
      <c:catAx>
        <c:axId val="136164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892080"/>
        <c:crosses val="autoZero"/>
        <c:auto val="1"/>
        <c:lblAlgn val="ctr"/>
        <c:lblOffset val="100"/>
        <c:noMultiLvlLbl val="0"/>
      </c:catAx>
      <c:valAx>
        <c:axId val="13408920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164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2010-2012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16.100000000000001</c:v>
                </c:pt>
                <c:pt idx="1">
                  <c:v>50</c:v>
                </c:pt>
                <c:pt idx="2">
                  <c:v>25</c:v>
                </c:pt>
                <c:pt idx="3">
                  <c:v>8.9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5-F844-A512-F3838AA383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2013-2017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24.3</c:v>
                </c:pt>
                <c:pt idx="1">
                  <c:v>36.4</c:v>
                </c:pt>
                <c:pt idx="2">
                  <c:v>24.3</c:v>
                </c:pt>
                <c:pt idx="3">
                  <c:v>10.6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65-F844-A512-F3838AA383D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678025312"/>
        <c:axId val="1678026944"/>
      </c:barChart>
      <c:catAx>
        <c:axId val="167802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8026944"/>
        <c:crosses val="autoZero"/>
        <c:auto val="1"/>
        <c:lblAlgn val="ctr"/>
        <c:lblOffset val="100"/>
        <c:noMultiLvlLbl val="0"/>
      </c:catAx>
      <c:valAx>
        <c:axId val="1678026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7802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Distribuição percentual de PPGs por nota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UFC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 </c:v>
                </c:pt>
                <c:pt idx="4">
                  <c:v>Nota 7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23.4</c:v>
                </c:pt>
                <c:pt idx="1">
                  <c:v>37.5</c:v>
                </c:pt>
                <c:pt idx="2">
                  <c:v>23.4</c:v>
                </c:pt>
                <c:pt idx="3">
                  <c:v>10.9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06-CD4C-92AD-83A97484AC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Nordeste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 </c:v>
                </c:pt>
                <c:pt idx="4">
                  <c:v>Nota 7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43.4</c:v>
                </c:pt>
                <c:pt idx="1">
                  <c:v>36.5</c:v>
                </c:pt>
                <c:pt idx="2">
                  <c:v>12.9</c:v>
                </c:pt>
                <c:pt idx="3">
                  <c:v>3.3</c:v>
                </c:pt>
                <c:pt idx="4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6-CD4C-92AD-83A97484AC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Sudeste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 </c:v>
                </c:pt>
                <c:pt idx="4">
                  <c:v>Nota 7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24.6</c:v>
                </c:pt>
                <c:pt idx="1">
                  <c:v>35</c:v>
                </c:pt>
                <c:pt idx="2">
                  <c:v>21.4</c:v>
                </c:pt>
                <c:pt idx="3">
                  <c:v>9.5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06-CD4C-92AD-83A97484ACC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Nota 3</c:v>
                </c:pt>
                <c:pt idx="1">
                  <c:v>Nota 4</c:v>
                </c:pt>
                <c:pt idx="2">
                  <c:v>Nota 5</c:v>
                </c:pt>
                <c:pt idx="3">
                  <c:v>Nota 6 </c:v>
                </c:pt>
                <c:pt idx="4">
                  <c:v>Nota 7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31.9</c:v>
                </c:pt>
                <c:pt idx="1">
                  <c:v>35.9</c:v>
                </c:pt>
                <c:pt idx="2">
                  <c:v>18.3</c:v>
                </c:pt>
                <c:pt idx="3">
                  <c:v>7.1</c:v>
                </c:pt>
                <c:pt idx="4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06-CD4C-92AD-83A97484ACC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335115968"/>
        <c:axId val="1335116352"/>
      </c:barChart>
      <c:catAx>
        <c:axId val="133511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16352"/>
        <c:crosses val="autoZero"/>
        <c:auto val="1"/>
        <c:lblAlgn val="ctr"/>
        <c:lblOffset val="100"/>
        <c:noMultiLvlLbl val="0"/>
      </c:catAx>
      <c:valAx>
        <c:axId val="133511635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3511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Notas 3 e 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UNICAMP</c:v>
                </c:pt>
                <c:pt idx="1">
                  <c:v>UFMG</c:v>
                </c:pt>
                <c:pt idx="2">
                  <c:v>UFRGS</c:v>
                </c:pt>
                <c:pt idx="3">
                  <c:v>USP</c:v>
                </c:pt>
                <c:pt idx="4">
                  <c:v>UFRJ</c:v>
                </c:pt>
                <c:pt idx="5">
                  <c:v>UNESP</c:v>
                </c:pt>
                <c:pt idx="6">
                  <c:v>UFSC</c:v>
                </c:pt>
                <c:pt idx="7">
                  <c:v>UFPR</c:v>
                </c:pt>
                <c:pt idx="8">
                  <c:v>UERJ</c:v>
                </c:pt>
                <c:pt idx="9">
                  <c:v>UFC</c:v>
                </c:pt>
                <c:pt idx="10">
                  <c:v>UnB</c:v>
                </c:pt>
                <c:pt idx="11">
                  <c:v>UNIFESP</c:v>
                </c:pt>
                <c:pt idx="12">
                  <c:v>UFSM</c:v>
                </c:pt>
                <c:pt idx="13">
                  <c:v>UFPE</c:v>
                </c:pt>
                <c:pt idx="14">
                  <c:v>UFBA</c:v>
                </c:pt>
                <c:pt idx="15">
                  <c:v>UFF</c:v>
                </c:pt>
                <c:pt idx="16">
                  <c:v>UFPA</c:v>
                </c:pt>
                <c:pt idx="17">
                  <c:v>UFRN</c:v>
                </c:pt>
                <c:pt idx="18">
                  <c:v>UFG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29.7</c:v>
                </c:pt>
                <c:pt idx="1">
                  <c:v>32.5</c:v>
                </c:pt>
                <c:pt idx="2">
                  <c:v>27.3</c:v>
                </c:pt>
                <c:pt idx="3">
                  <c:v>34.6</c:v>
                </c:pt>
                <c:pt idx="4">
                  <c:v>43.1</c:v>
                </c:pt>
                <c:pt idx="5">
                  <c:v>43</c:v>
                </c:pt>
                <c:pt idx="6">
                  <c:v>39</c:v>
                </c:pt>
                <c:pt idx="7">
                  <c:v>50</c:v>
                </c:pt>
                <c:pt idx="8">
                  <c:v>56</c:v>
                </c:pt>
                <c:pt idx="9">
                  <c:v>61</c:v>
                </c:pt>
                <c:pt idx="10">
                  <c:v>61</c:v>
                </c:pt>
                <c:pt idx="11">
                  <c:v>62</c:v>
                </c:pt>
                <c:pt idx="12">
                  <c:v>72.5</c:v>
                </c:pt>
                <c:pt idx="13">
                  <c:v>58.7</c:v>
                </c:pt>
                <c:pt idx="14">
                  <c:v>73</c:v>
                </c:pt>
                <c:pt idx="15">
                  <c:v>75</c:v>
                </c:pt>
                <c:pt idx="16">
                  <c:v>74.599999999999994</c:v>
                </c:pt>
                <c:pt idx="17">
                  <c:v>75.3</c:v>
                </c:pt>
                <c:pt idx="18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E8-3649-9E88-006390524E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Notas 6 e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UNICAMP</c:v>
                </c:pt>
                <c:pt idx="1">
                  <c:v>UFMG</c:v>
                </c:pt>
                <c:pt idx="2">
                  <c:v>UFRGS</c:v>
                </c:pt>
                <c:pt idx="3">
                  <c:v>USP</c:v>
                </c:pt>
                <c:pt idx="4">
                  <c:v>UFRJ</c:v>
                </c:pt>
                <c:pt idx="5">
                  <c:v>UNESP</c:v>
                </c:pt>
                <c:pt idx="6">
                  <c:v>UFSC</c:v>
                </c:pt>
                <c:pt idx="7">
                  <c:v>UFPR</c:v>
                </c:pt>
                <c:pt idx="8">
                  <c:v>UERJ</c:v>
                </c:pt>
                <c:pt idx="9">
                  <c:v>UFC</c:v>
                </c:pt>
                <c:pt idx="10">
                  <c:v>UnB</c:v>
                </c:pt>
                <c:pt idx="11">
                  <c:v>UNIFESP</c:v>
                </c:pt>
                <c:pt idx="12">
                  <c:v>UFSM</c:v>
                </c:pt>
                <c:pt idx="13">
                  <c:v>UFPE</c:v>
                </c:pt>
                <c:pt idx="14">
                  <c:v>UFBA</c:v>
                </c:pt>
                <c:pt idx="15">
                  <c:v>UFF</c:v>
                </c:pt>
                <c:pt idx="16">
                  <c:v>UFPA</c:v>
                </c:pt>
                <c:pt idx="17">
                  <c:v>UFRN</c:v>
                </c:pt>
                <c:pt idx="18">
                  <c:v>UFG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44.6</c:v>
                </c:pt>
                <c:pt idx="1">
                  <c:v>42.5</c:v>
                </c:pt>
                <c:pt idx="2">
                  <c:v>40.9</c:v>
                </c:pt>
                <c:pt idx="3">
                  <c:v>33.5</c:v>
                </c:pt>
                <c:pt idx="4">
                  <c:v>35.299999999999997</c:v>
                </c:pt>
                <c:pt idx="5">
                  <c:v>20</c:v>
                </c:pt>
                <c:pt idx="6">
                  <c:v>27</c:v>
                </c:pt>
                <c:pt idx="7">
                  <c:v>13.5</c:v>
                </c:pt>
                <c:pt idx="8">
                  <c:v>14</c:v>
                </c:pt>
                <c:pt idx="9">
                  <c:v>15.7</c:v>
                </c:pt>
                <c:pt idx="10">
                  <c:v>16</c:v>
                </c:pt>
                <c:pt idx="11">
                  <c:v>14.7</c:v>
                </c:pt>
                <c:pt idx="12">
                  <c:v>9.8000000000000007</c:v>
                </c:pt>
                <c:pt idx="13">
                  <c:v>11.2</c:v>
                </c:pt>
                <c:pt idx="14">
                  <c:v>6.4</c:v>
                </c:pt>
                <c:pt idx="15">
                  <c:v>11.8</c:v>
                </c:pt>
                <c:pt idx="16">
                  <c:v>5.6</c:v>
                </c:pt>
                <c:pt idx="17">
                  <c:v>4.0999999999999996</c:v>
                </c:pt>
                <c:pt idx="1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E8-3649-9E88-006390524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0544528"/>
        <c:axId val="1360320656"/>
      </c:barChart>
      <c:catAx>
        <c:axId val="1360544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320656"/>
        <c:crosses val="autoZero"/>
        <c:auto val="1"/>
        <c:lblAlgn val="ctr"/>
        <c:lblOffset val="100"/>
        <c:noMultiLvlLbl val="0"/>
      </c:catAx>
      <c:valAx>
        <c:axId val="136032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544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F-E84C-B32A-7590D9A9C2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PQ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259</c:v>
                </c:pt>
                <c:pt idx="1">
                  <c:v>277</c:v>
                </c:pt>
                <c:pt idx="2">
                  <c:v>292</c:v>
                </c:pt>
                <c:pt idx="3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F-E84C-B32A-7590D9A9C2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61484720"/>
        <c:axId val="1361485104"/>
      </c:barChart>
      <c:catAx>
        <c:axId val="136148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1485104"/>
        <c:crosses val="autoZero"/>
        <c:auto val="1"/>
        <c:lblAlgn val="ctr"/>
        <c:lblOffset val="100"/>
        <c:noMultiLvlLbl val="0"/>
      </c:catAx>
      <c:valAx>
        <c:axId val="136148510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61484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Posições no RUF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 dirty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12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C4-6246-9E91-6BE7EC5A97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Pesquisa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</c:v>
                </c:pt>
                <c:pt idx="1">
                  <c:v>18</c:v>
                </c:pt>
                <c:pt idx="2">
                  <c:v>17</c:v>
                </c:pt>
                <c:pt idx="3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C4-6246-9E91-6BE7EC5A97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Ensino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 dirty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C4-6246-9E91-6BE7EC5A97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83483760"/>
        <c:axId val="1668821872"/>
      </c:lineChart>
      <c:catAx>
        <c:axId val="16834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 dirty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821872"/>
        <c:crosses val="autoZero"/>
        <c:auto val="1"/>
        <c:lblAlgn val="ctr"/>
        <c:lblOffset val="100"/>
        <c:noMultiLvlLbl val="0"/>
      </c:catAx>
      <c:valAx>
        <c:axId val="1668821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34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 dirty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dirty="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46100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00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67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856" y="550372"/>
            <a:ext cx="7757066" cy="3107228"/>
          </a:xfrm>
        </p:spPr>
        <p:txBody>
          <a:bodyPr>
            <a:normAutofit/>
          </a:bodyPr>
          <a:lstStyle/>
          <a:p>
            <a:br>
              <a:rPr lang="en-US" sz="4400" dirty="0">
                <a:latin typeface="Californian FB" panose="0207040306080B030204" pitchFamily="18" charset="77"/>
              </a:rPr>
            </a:br>
            <a:r>
              <a:rPr lang="en-US" sz="4400" dirty="0">
                <a:latin typeface="Californian FB" panose="0207040306080B030204" pitchFamily="18" charset="77"/>
              </a:rPr>
              <a:t>Panorama da Pesquisa e </a:t>
            </a:r>
            <a:br>
              <a:rPr lang="en-US" sz="4400" dirty="0">
                <a:latin typeface="Californian FB" panose="0207040306080B030204" pitchFamily="18" charset="77"/>
              </a:rPr>
            </a:br>
            <a:r>
              <a:rPr lang="en-US" sz="4400" dirty="0">
                <a:latin typeface="Californian FB" panose="0207040306080B030204" pitchFamily="18" charset="77"/>
              </a:rPr>
              <a:t>Pós-Graduação na UFC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0723" y="3784921"/>
            <a:ext cx="6502554" cy="2188060"/>
          </a:xfrm>
        </p:spPr>
        <p:txBody>
          <a:bodyPr>
            <a:normAutofit fontScale="62500" lnSpcReduction="20000"/>
          </a:bodyPr>
          <a:lstStyle/>
          <a:p>
            <a:endParaRPr lang="en-US" dirty="0">
              <a:latin typeface="+mn-lt"/>
            </a:endParaRPr>
          </a:p>
          <a:p>
            <a:r>
              <a:rPr lang="en-US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PRPPG </a:t>
            </a:r>
            <a:r>
              <a:rPr lang="mr-IN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–</a:t>
            </a:r>
            <a:r>
              <a:rPr lang="en-US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 UFC</a:t>
            </a:r>
          </a:p>
          <a:p>
            <a:r>
              <a:rPr lang="en-US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Seminário Avaliação da Pós-Graduação </a:t>
            </a:r>
          </a:p>
          <a:p>
            <a:r>
              <a:rPr lang="en-US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no Brasil</a:t>
            </a:r>
          </a:p>
          <a:p>
            <a:endParaRPr lang="en-US" sz="3800" dirty="0">
              <a:solidFill>
                <a:schemeClr val="tx1"/>
              </a:solidFill>
              <a:latin typeface="Californian FB" panose="0207040306080B030204" pitchFamily="18" charset="77"/>
            </a:endParaRPr>
          </a:p>
          <a:p>
            <a:r>
              <a:rPr lang="en-US" sz="3800" dirty="0">
                <a:solidFill>
                  <a:schemeClr val="tx1"/>
                </a:solidFill>
                <a:latin typeface="Californian FB" panose="0207040306080B030204" pitchFamily="18" charset="77"/>
              </a:rPr>
              <a:t>17 de Fevereiro de 2020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FADB14C-416B-9746-9847-53AA22F1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677693"/>
            <a:ext cx="12319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2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7AE7-2B20-1B42-9058-F7E25E23CE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600200"/>
          </a:xfrm>
        </p:spPr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Evolução da Produção Científica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79E549-6550-6C42-A0C4-8A5A514CA0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9556" y="706578"/>
            <a:ext cx="8624887" cy="5624513"/>
          </a:xfrm>
        </p:spPr>
      </p:pic>
    </p:spTree>
    <p:extLst>
      <p:ext uri="{BB962C8B-B14F-4D97-AF65-F5344CB8AC3E}">
        <p14:creationId xmlns:p14="http://schemas.microsoft.com/office/powerpoint/2010/main" val="224014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6B8B-FB3D-D14E-80F0-4BD6A50A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257052"/>
            <a:ext cx="8124092" cy="949569"/>
          </a:xfrm>
        </p:spPr>
        <p:txBody>
          <a:bodyPr/>
          <a:lstStyle/>
          <a:p>
            <a:r>
              <a:rPr lang="en-US" sz="3200" dirty="0">
                <a:latin typeface="Californian FB" panose="0207040306080B030204" pitchFamily="18" charset="77"/>
              </a:rPr>
              <a:t>Pesquisadores do CNPq na UFC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44AC3E-2E1E-B147-B420-A726C89723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0678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760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BC20B-D9D0-4544-9BA7-359205D3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Perfil da UFC no RUF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20ADE7-AA57-B24F-A04E-F5D67C328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4088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392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A94A-F0EA-9A47-9DA2-41D6AC16B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Evolução dos indicadores da UFC no THE</a:t>
            </a:r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7C8EA8D-A6EB-EE44-96D7-51443C315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285" y="1685065"/>
            <a:ext cx="6854926" cy="4869361"/>
          </a:xfrm>
        </p:spPr>
      </p:pic>
    </p:spTree>
    <p:extLst>
      <p:ext uri="{BB962C8B-B14F-4D97-AF65-F5344CB8AC3E}">
        <p14:creationId xmlns:p14="http://schemas.microsoft.com/office/powerpoint/2010/main" val="37423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54C3-6CA2-5B43-91E1-3AA20CAD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Evolução dos indicadores da UFC no THE</a:t>
            </a:r>
            <a:endParaRPr lang="en-US" sz="36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089470C3-705A-6340-BD00-DB4BE26FA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377" y="1750944"/>
            <a:ext cx="7112613" cy="4803483"/>
          </a:xfrm>
        </p:spPr>
      </p:pic>
    </p:spTree>
    <p:extLst>
      <p:ext uri="{BB962C8B-B14F-4D97-AF65-F5344CB8AC3E}">
        <p14:creationId xmlns:p14="http://schemas.microsoft.com/office/powerpoint/2010/main" val="946593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97C6-92A2-FA49-854D-9C3D34B1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Evolução dos indicadores da UFC no THE</a:t>
            </a:r>
            <a:endParaRPr lang="en-US" sz="36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4E55747E-BA22-ED4D-B1A7-CCA360F01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065" y="1600200"/>
            <a:ext cx="6998726" cy="4981941"/>
          </a:xfrm>
        </p:spPr>
      </p:pic>
    </p:spTree>
    <p:extLst>
      <p:ext uri="{BB962C8B-B14F-4D97-AF65-F5344CB8AC3E}">
        <p14:creationId xmlns:p14="http://schemas.microsoft.com/office/powerpoint/2010/main" val="2023268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A29A-8E0B-9A40-B4C4-BA817E098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fornian FB" panose="0207040306080B030204" pitchFamily="18" charset="77"/>
              </a:rPr>
              <a:t>Evolução dos indicadores da UFC no THE</a:t>
            </a:r>
            <a:endParaRPr lang="en-US" sz="3600" dirty="0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1487517D-7E5B-C148-B38D-C447F0BE0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509" y="1600200"/>
            <a:ext cx="7048982" cy="5017714"/>
          </a:xfrm>
        </p:spPr>
      </p:pic>
    </p:spTree>
    <p:extLst>
      <p:ext uri="{BB962C8B-B14F-4D97-AF65-F5344CB8AC3E}">
        <p14:creationId xmlns:p14="http://schemas.microsoft.com/office/powerpoint/2010/main" val="173337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7988-6103-7B42-8FB8-C517ED3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fornian FB" panose="0207040306080B030204" pitchFamily="18" charset="77"/>
              </a:rPr>
              <a:t>Distribuição por grandes áreas (CWTS Leiden Ranking)</a:t>
            </a:r>
          </a:p>
        </p:txBody>
      </p:sp>
      <p:pic>
        <p:nvPicPr>
          <p:cNvPr id="5" name="Content Placeholder 4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A3661AEF-C625-8846-AF37-A12894868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506" y="2002421"/>
            <a:ext cx="8580987" cy="3864224"/>
          </a:xfrm>
        </p:spPr>
      </p:pic>
    </p:spTree>
    <p:extLst>
      <p:ext uri="{BB962C8B-B14F-4D97-AF65-F5344CB8AC3E}">
        <p14:creationId xmlns:p14="http://schemas.microsoft.com/office/powerpoint/2010/main" val="2842291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C071-89AE-D24E-AC54-D69EBBA9D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fornian FB" panose="0207040306080B030204" pitchFamily="18" charset="77"/>
              </a:rPr>
              <a:t>Impacto da pesquisa por área (Leiden Ranking)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30313F-E0AC-4F42-95E9-9A403A8EA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11" y="1829972"/>
            <a:ext cx="8962589" cy="4327759"/>
          </a:xfrm>
        </p:spPr>
      </p:pic>
    </p:spTree>
    <p:extLst>
      <p:ext uri="{BB962C8B-B14F-4D97-AF65-F5344CB8AC3E}">
        <p14:creationId xmlns:p14="http://schemas.microsoft.com/office/powerpoint/2010/main" val="411936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930" y="0"/>
            <a:ext cx="8103870" cy="960120"/>
          </a:xfrm>
        </p:spPr>
        <p:txBody>
          <a:bodyPr/>
          <a:lstStyle/>
          <a:p>
            <a:r>
              <a:rPr lang="en-US" sz="3200" dirty="0">
                <a:latin typeface="Californian FB" panose="0207040306080B030204" pitchFamily="18" charset="77"/>
              </a:rPr>
              <a:t>Alguns Projetos Institucionais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Californian FB" panose="0207040306080B030204" pitchFamily="18" charset="77"/>
              </a:rPr>
              <a:t>PRONEX (CNPq/FUNCAP): Núcleos de Excelência em 20 projetos.</a:t>
            </a:r>
          </a:p>
          <a:p>
            <a:pPr algn="just"/>
            <a:endParaRPr lang="en-US" dirty="0">
              <a:latin typeface="Californian FB" panose="0207040306080B030204" pitchFamily="18" charset="77"/>
            </a:endParaRPr>
          </a:p>
          <a:p>
            <a:pPr algn="just"/>
            <a:r>
              <a:rPr lang="en-US" dirty="0">
                <a:latin typeface="Californian FB" panose="0207040306080B030204" pitchFamily="18" charset="77"/>
              </a:rPr>
              <a:t>Institutos Nacionais de Ciência &amp; Tecnologia.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algn="just"/>
            <a:r>
              <a:rPr lang="en-US" dirty="0">
                <a:latin typeface="Californian FB" panose="0207040306080B030204" pitchFamily="18" charset="77"/>
              </a:rPr>
              <a:t>Programas Cientistas-Chefe (Ciência de Dados e Políticas Públicas)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algn="just"/>
            <a:r>
              <a:rPr lang="en-US" dirty="0">
                <a:latin typeface="Californian FB" panose="0207040306080B030204" pitchFamily="18" charset="77"/>
              </a:rPr>
              <a:t>PrInt/CAPES: 24 PPGs envolvidos em 9 unidades acadêmicas, com subprojetos multidisciplinares.</a:t>
            </a:r>
          </a:p>
          <a:p>
            <a:pPr algn="just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61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5BB4-84CD-5145-93DA-C60C08A67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fornian FB" panose="0207040306080B030204" pitchFamily="18" charset="77"/>
              </a:rPr>
              <a:t>Breve Histórico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5A6EB-C20B-7A45-98C8-6DC135015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A pós-graduação na UFC inicia formalmente nos anos 1960, com a instalação dos mestrados pioneiros.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A consolidação da pesquisa levou à criação dos primeiros doutorados em meados dos 1990. Por sua vez, os doutorados impulsionaram e internacionalizaram a pesquisa.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Algumas ações estruturantes firmaram grupos de excelência: PRONEX (com participação da FUNCAP), INCTs, CT-INFRA e CsF (na linha PVE), para citar alguns exemplos.</a:t>
            </a:r>
          </a:p>
          <a:p>
            <a:pPr marL="0" indent="0">
              <a:buNone/>
            </a:pPr>
            <a:endParaRPr lang="en-US" dirty="0">
              <a:latin typeface="Californian FB" panose="0207040306080B03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4994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6D5D8-7B32-5645-9CCF-45825A525C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15654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>
                <a:latin typeface="Californian FB" panose="0207040306080B030204" pitchFamily="18" charset="77"/>
              </a:rPr>
              <a:t> 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1070899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AE75B-5F36-A141-BC8D-2DBB78F5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fornian FB" panose="0207040306080B030204" pitchFamily="18" charset="77"/>
              </a:rPr>
              <a:t>Alguns Dados Agregados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3F0FE-CFAC-A245-A75A-18ED2CB02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Nosso levantamento mais recente registra 6209 alunos matriculados em cursos de PG.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Na Plataforma Sucupira, estão informados 118 cursos de pós-graduação (62 mestrados acadêmicos, 46 doutorados, 10 mestrados profissionais) com coordenação na UFC. </a:t>
            </a:r>
          </a:p>
          <a:p>
            <a:pPr marL="0" indent="0" algn="just">
              <a:buNone/>
            </a:pPr>
            <a:endParaRPr lang="en-US" dirty="0">
              <a:latin typeface="Californian FB" panose="0207040306080B030204" pitchFamily="18" charset="77"/>
            </a:endParaRPr>
          </a:p>
          <a:p>
            <a:pPr marL="0" indent="0" algn="just">
              <a:buNone/>
            </a:pPr>
            <a:r>
              <a:rPr lang="en-US" dirty="0">
                <a:latin typeface="Californian FB" panose="0207040306080B030204" pitchFamily="18" charset="77"/>
              </a:rPr>
              <a:t>Além dos cursos em PPGs coordenados na UFC, contamos com cursos de programas em rede. Com isto, totalizamos 84 PPGs.</a:t>
            </a:r>
          </a:p>
          <a:p>
            <a:pPr marL="0" indent="0">
              <a:buNone/>
            </a:pPr>
            <a:endParaRPr lang="en-US" dirty="0">
              <a:latin typeface="Californian FB" panose="0207040306080B03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6236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396B-D7BA-E246-99DB-A1936B7E2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fornian FB" panose="0207040306080B030204" pitchFamily="18" charset="77"/>
              </a:rPr>
              <a:t>Evolução da criação de PPGs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697CDA-6DBB-E84E-AEA8-4B6AFA780E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8242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1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12915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latin typeface="Californian FB" panose="0207040306080B030204" pitchFamily="18" charset="77"/>
              </a:rPr>
              <a:t>Programas de Pós-Graduação por Nota (Avaliações 2010-2012 e 2013-2017)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3524E63-FDCE-204F-BB8D-5058B451AD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81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313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C4CE-70CA-B24D-931B-566AFAB3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alifornian FB" panose="0207040306080B030204" pitchFamily="18" charset="77"/>
              </a:rPr>
              <a:t>Distribuição de PPGs por Nota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706655-7930-AB44-866E-AD950F3B3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979654"/>
              </p:ext>
            </p:extLst>
          </p:nvPr>
        </p:nvGraphicFramePr>
        <p:xfrm>
          <a:off x="457200" y="1484453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078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9EF2-6C65-F24E-9AEE-7F0A82E08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8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Situação Relativa da UFC </a:t>
            </a:r>
            <a:br>
              <a:rPr lang="en-US" sz="3200" dirty="0"/>
            </a:br>
            <a:r>
              <a:rPr lang="en-US" sz="3200" dirty="0"/>
              <a:t>(Avaliação Quadrienal 2017)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45CE3F-0A0D-DF4E-8150-218F105E1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2284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014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571-A902-674D-A863-490A1061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0"/>
            <a:ext cx="8138160" cy="124587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Californian FB" panose="0207040306080B030204" pitchFamily="18" charset="77"/>
              </a:rPr>
              <a:t>Composição de Notas dos PPGs </a:t>
            </a:r>
            <a:br>
              <a:rPr lang="en-US" sz="2800" dirty="0">
                <a:latin typeface="Californian FB" panose="0207040306080B030204" pitchFamily="18" charset="77"/>
              </a:rPr>
            </a:br>
            <a:r>
              <a:rPr lang="en-US" sz="2800" dirty="0">
                <a:latin typeface="Californian FB" panose="0207040306080B030204" pitchFamily="18" charset="77"/>
              </a:rPr>
              <a:t>(instituições com 50 PPGs </a:t>
            </a:r>
            <a:r>
              <a:rPr lang="en-US" sz="2800" dirty="0" err="1">
                <a:latin typeface="Californian FB" panose="0207040306080B030204" pitchFamily="18" charset="77"/>
              </a:rPr>
              <a:t>ou</a:t>
            </a:r>
            <a:r>
              <a:rPr lang="en-US" sz="2800" dirty="0">
                <a:latin typeface="Californian FB" panose="0207040306080B030204" pitchFamily="18" charset="77"/>
              </a:rPr>
              <a:t> </a:t>
            </a:r>
            <a:r>
              <a:rPr lang="en-US" sz="2800" dirty="0" err="1">
                <a:latin typeface="Californian FB" panose="0207040306080B030204" pitchFamily="18" charset="77"/>
              </a:rPr>
              <a:t>mais</a:t>
            </a:r>
            <a:r>
              <a:rPr lang="en-US" sz="2800" dirty="0">
                <a:latin typeface="Californian FB" panose="0207040306080B030204" pitchFamily="18" charset="77"/>
              </a:rPr>
              <a:t>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9F2372-0672-C24E-8867-32759A43B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98426"/>
              </p:ext>
            </p:extLst>
          </p:nvPr>
        </p:nvGraphicFramePr>
        <p:xfrm>
          <a:off x="457200" y="17830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444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131936"/>
              </p:ext>
            </p:extLst>
          </p:nvPr>
        </p:nvGraphicFramePr>
        <p:xfrm>
          <a:off x="726878" y="431730"/>
          <a:ext cx="7236504" cy="557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5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600079218"/>
                    </a:ext>
                  </a:extLst>
                </a:gridCol>
              </a:tblGrid>
              <a:tr h="569580">
                <a:tc>
                  <a:txBody>
                    <a:bodyPr/>
                    <a:lstStyle/>
                    <a:p>
                      <a:r>
                        <a:rPr lang="en-US" dirty="0"/>
                        <a:t>Áreas (CAPES)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Nota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en-US" sz="1400" dirty="0"/>
                        <a:t>Ciências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Exatas</a:t>
                      </a:r>
                      <a:r>
                        <a:rPr lang="en-US" sz="1400" baseline="0" dirty="0"/>
                        <a:t> e da Terra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en-US" sz="1400" dirty="0"/>
                        <a:t>Ciências Biológicas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r>
                        <a:rPr lang="en-US" sz="1400" dirty="0"/>
                        <a:t>Engenharias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18">
                <a:tc>
                  <a:txBody>
                    <a:bodyPr/>
                    <a:lstStyle/>
                    <a:p>
                      <a:r>
                        <a:rPr lang="en-US" sz="1400" dirty="0"/>
                        <a:t>Ciências da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618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Ciências Agrárias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2755">
                <a:tc>
                  <a:txBody>
                    <a:bodyPr/>
                    <a:lstStyle/>
                    <a:p>
                      <a:r>
                        <a:rPr lang="en-US" sz="1400" dirty="0"/>
                        <a:t>Ciências Sociais Aplicadas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en-US" sz="1400" dirty="0"/>
                        <a:t>Ciências Humanas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r>
                        <a:rPr lang="en-US" sz="1400" dirty="0"/>
                        <a:t>Linguística,</a:t>
                      </a:r>
                      <a:r>
                        <a:rPr lang="en-US" sz="1400" baseline="0" dirty="0"/>
                        <a:t> Letras e Artes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618">
                <a:tc>
                  <a:txBody>
                    <a:bodyPr/>
                    <a:lstStyle/>
                    <a:p>
                      <a:r>
                        <a:rPr lang="en-US" sz="1400" dirty="0"/>
                        <a:t>Multidisciplinar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401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53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{AC19C52B-1E67-F947-8F87-85840E0F923C}tf10001076</Template>
  <TotalTime>1277</TotalTime>
  <Words>440</Words>
  <Application>Microsoft Macintosh PowerPoint</Application>
  <PresentationFormat>On-screen Show (4:3)</PresentationFormat>
  <Paragraphs>132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Californian FB</vt:lpstr>
      <vt:lpstr>Century Gothic</vt:lpstr>
      <vt:lpstr>Courier New</vt:lpstr>
      <vt:lpstr>Palatino Linotype</vt:lpstr>
      <vt:lpstr>Executive</vt:lpstr>
      <vt:lpstr> Panorama da Pesquisa e  Pós-Graduação na UFC</vt:lpstr>
      <vt:lpstr>Breve Histórico</vt:lpstr>
      <vt:lpstr>Alguns Dados Agregados</vt:lpstr>
      <vt:lpstr>Evolução da criação de PPGs</vt:lpstr>
      <vt:lpstr>Programas de Pós-Graduação por Nota (Avaliações 2010-2012 e 2013-2017)</vt:lpstr>
      <vt:lpstr>Distribuição de PPGs por Nota</vt:lpstr>
      <vt:lpstr>Situação Relativa da UFC  (Avaliação Quadrienal 2017)</vt:lpstr>
      <vt:lpstr>Composição de Notas dos PPGs  (instituições com 50 PPGs ou mais)</vt:lpstr>
      <vt:lpstr>PowerPoint Presentation</vt:lpstr>
      <vt:lpstr>Evolução da Produção Científica</vt:lpstr>
      <vt:lpstr>Pesquisadores do CNPq na UFC</vt:lpstr>
      <vt:lpstr>Perfil da UFC no RUF</vt:lpstr>
      <vt:lpstr>Evolução dos indicadores da UFC no THE</vt:lpstr>
      <vt:lpstr>Evolução dos indicadores da UFC no THE</vt:lpstr>
      <vt:lpstr>Evolução dos indicadores da UFC no THE</vt:lpstr>
      <vt:lpstr>Evolução dos indicadores da UFC no THE</vt:lpstr>
      <vt:lpstr>Distribuição por grandes áreas (CWTS Leiden Ranking)</vt:lpstr>
      <vt:lpstr>Impacto da pesquisa por área (Leiden Ranking)</vt:lpstr>
      <vt:lpstr>Alguns Projetos Institucionais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Jorge Lira</cp:lastModifiedBy>
  <cp:revision>111</cp:revision>
  <dcterms:modified xsi:type="dcterms:W3CDTF">2020-02-17T10:02:56Z</dcterms:modified>
</cp:coreProperties>
</file>