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2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847220" y="432746"/>
            <a:ext cx="2526900" cy="22536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419370" y="433072"/>
            <a:ext cx="2526900" cy="2253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56" name="Google Shape;56;p13"/>
          <p:cNvSpPr/>
          <p:nvPr/>
        </p:nvSpPr>
        <p:spPr>
          <a:xfrm>
            <a:off x="4419370" y="2734565"/>
            <a:ext cx="2526900" cy="22536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843747" y="2734565"/>
            <a:ext cx="2526900" cy="22536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576345" y="-21991"/>
            <a:ext cx="971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999999"/>
                </a:solidFill>
              </a:rPr>
              <a:t>Favorável</a:t>
            </a:r>
            <a:endParaRPr sz="1200" b="1">
              <a:solidFill>
                <a:srgbClr val="999999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174752" y="-21991"/>
            <a:ext cx="15213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>
                <a:solidFill>
                  <a:srgbClr val="999999"/>
                </a:solidFill>
              </a:rPr>
              <a:t>Desfavorável</a:t>
            </a:r>
            <a:endParaRPr sz="1200" b="1" dirty="0">
              <a:solidFill>
                <a:srgbClr val="999999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 rot="5400000">
            <a:off x="2290645" y="-4466"/>
            <a:ext cx="392400" cy="12711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1799882" y="381765"/>
            <a:ext cx="8991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dirty="0">
                <a:solidFill>
                  <a:srgbClr val="999999"/>
                </a:solidFill>
              </a:rPr>
              <a:t>Forças</a:t>
            </a:r>
            <a:endParaRPr sz="900" b="1" dirty="0">
              <a:solidFill>
                <a:srgbClr val="999999"/>
              </a:solidFill>
            </a:endParaRPr>
          </a:p>
        </p:txBody>
      </p:sp>
      <p:sp>
        <p:nvSpPr>
          <p:cNvPr id="62" name="Google Shape;62;p13"/>
          <p:cNvSpPr/>
          <p:nvPr/>
        </p:nvSpPr>
        <p:spPr>
          <a:xfrm rot="5400000">
            <a:off x="2257395" y="2322359"/>
            <a:ext cx="443700" cy="12711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 rot="-5400000">
            <a:off x="1134470" y="1344559"/>
            <a:ext cx="971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>
                <a:solidFill>
                  <a:srgbClr val="999999"/>
                </a:solidFill>
              </a:rPr>
              <a:t>Interno</a:t>
            </a:r>
            <a:endParaRPr sz="1200" b="1" dirty="0">
              <a:solidFill>
                <a:srgbClr val="999999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 rot="-5400000">
            <a:off x="1134470" y="3630559"/>
            <a:ext cx="971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999999"/>
                </a:solidFill>
              </a:rPr>
              <a:t>Externo</a:t>
            </a:r>
            <a:endParaRPr sz="1200" b="1">
              <a:solidFill>
                <a:srgbClr val="999999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799866" y="2667759"/>
            <a:ext cx="1216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>
                <a:solidFill>
                  <a:srgbClr val="999999"/>
                </a:solidFill>
              </a:rPr>
              <a:t>Oportunidades</a:t>
            </a:r>
            <a:endParaRPr sz="900" b="1">
              <a:solidFill>
                <a:srgbClr val="999999"/>
              </a:solidFill>
            </a:endParaRPr>
          </a:p>
        </p:txBody>
      </p:sp>
      <p:sp>
        <p:nvSpPr>
          <p:cNvPr id="66" name="Google Shape;66;p13"/>
          <p:cNvSpPr/>
          <p:nvPr/>
        </p:nvSpPr>
        <p:spPr>
          <a:xfrm rot="5400000">
            <a:off x="4867220" y="2288159"/>
            <a:ext cx="375300" cy="12711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4375489" y="2667759"/>
            <a:ext cx="1216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>
                <a:solidFill>
                  <a:srgbClr val="999999"/>
                </a:solidFill>
              </a:rPr>
              <a:t>Ameaças</a:t>
            </a:r>
            <a:endParaRPr sz="900" b="1">
              <a:solidFill>
                <a:srgbClr val="999999"/>
              </a:solidFill>
            </a:endParaRPr>
          </a:p>
        </p:txBody>
      </p:sp>
      <p:sp>
        <p:nvSpPr>
          <p:cNvPr id="68" name="Google Shape;68;p13"/>
          <p:cNvSpPr/>
          <p:nvPr/>
        </p:nvSpPr>
        <p:spPr>
          <a:xfrm rot="5400000">
            <a:off x="4843520" y="10684"/>
            <a:ext cx="422700" cy="12711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4375505" y="381765"/>
            <a:ext cx="8991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>
                <a:solidFill>
                  <a:srgbClr val="999999"/>
                </a:solidFill>
              </a:rPr>
              <a:t>Fraquezas</a:t>
            </a:r>
            <a:endParaRPr sz="900" b="1">
              <a:solidFill>
                <a:srgbClr val="999999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731520" y="819434"/>
            <a:ext cx="2720100" cy="18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Quais são suas forças?</a:t>
            </a:r>
            <a:br>
              <a:rPr lang="pt-BR" sz="900" b="1" dirty="0">
                <a:solidFill>
                  <a:srgbClr val="FFFFFF"/>
                </a:solidFill>
              </a:rPr>
            </a:br>
            <a:endParaRPr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Em que você é melhor que os demais que são sua referência?</a:t>
            </a:r>
            <a:br>
              <a:rPr lang="pt-BR" sz="900" b="1" dirty="0">
                <a:solidFill>
                  <a:srgbClr val="FFFFFF"/>
                </a:solidFill>
              </a:rPr>
            </a:br>
            <a:endParaRPr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Quais são suas capacidades que o distingue dos demais?</a:t>
            </a:r>
            <a:br>
              <a:rPr lang="pt-BR" sz="900" b="1" dirty="0">
                <a:solidFill>
                  <a:srgbClr val="FFFFFF"/>
                </a:solidFill>
              </a:rPr>
            </a:br>
            <a:endParaRPr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Quais são as forças que os outros enxergam em você?</a:t>
            </a:r>
            <a:endParaRPr sz="900" b="1" dirty="0">
              <a:solidFill>
                <a:srgbClr val="FFFFFF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322320" y="819434"/>
            <a:ext cx="2720100" cy="18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Quais são suas fraquezas?</a:t>
            </a:r>
            <a:br>
              <a:rPr lang="pt-BR" sz="900" b="1" dirty="0">
                <a:solidFill>
                  <a:srgbClr val="FFFFFF"/>
                </a:solidFill>
              </a:rPr>
            </a:br>
            <a:endParaRPr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Em que você se considera inferior aos demais que são sua referência ?</a:t>
            </a:r>
            <a:br>
              <a:rPr lang="pt-BR" sz="900" b="1" dirty="0">
                <a:solidFill>
                  <a:srgbClr val="FFFFFF"/>
                </a:solidFill>
              </a:rPr>
            </a:br>
            <a:endParaRPr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O que se pode melhorar?</a:t>
            </a:r>
            <a:br>
              <a:rPr lang="pt-BR" sz="900" b="1" dirty="0">
                <a:solidFill>
                  <a:srgbClr val="FFFFFF"/>
                </a:solidFill>
              </a:rPr>
            </a:br>
            <a:endParaRPr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Quais são as fraquezas que os outros enxergam em você?</a:t>
            </a:r>
            <a:endParaRPr sz="900" b="1" dirty="0">
              <a:solidFill>
                <a:srgbClr val="FFFFFF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731520" y="3181634"/>
            <a:ext cx="2720100" cy="18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Quais condições ou acontecimentos externos podem te impactar positivamente?</a:t>
            </a:r>
            <a:br>
              <a:rPr lang="pt-BR" sz="900" b="1" dirty="0">
                <a:solidFill>
                  <a:srgbClr val="FFFFFF"/>
                </a:solidFill>
              </a:rPr>
            </a:br>
            <a:endParaRPr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Quais são as oportunidades externas disponíveis?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endParaRPr lang="pt-BR"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Algumas oportunidades são potencializadas por suas forças? Quais especificamente?</a:t>
            </a:r>
            <a:endParaRPr sz="900" b="1" dirty="0">
              <a:solidFill>
                <a:srgbClr val="FFFFFF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322320" y="3181634"/>
            <a:ext cx="2720100" cy="18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Quais condições ou acontecimentos externos podem te impactar negativamente?</a:t>
            </a:r>
            <a:br>
              <a:rPr lang="pt-BR" sz="900" b="1" dirty="0">
                <a:solidFill>
                  <a:srgbClr val="FFFFFF"/>
                </a:solidFill>
              </a:rPr>
            </a:br>
            <a:endParaRPr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O que poderá te impactar como resultado de ações dos demais que são sua referência?</a:t>
            </a:r>
            <a:br>
              <a:rPr lang="pt-BR" sz="900" b="1" dirty="0">
                <a:solidFill>
                  <a:srgbClr val="FFFFFF"/>
                </a:solidFill>
              </a:rPr>
            </a:br>
            <a:endParaRPr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Algumas ameaças são potencializadas por suas fraquezas? Quais especificamente?</a:t>
            </a:r>
            <a:endParaRPr sz="900" b="1" dirty="0">
              <a:solidFill>
                <a:srgbClr val="FFFFFF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A576DA5-4C8F-482A-B28E-606B1A2F0729}"/>
              </a:ext>
            </a:extLst>
          </p:cNvPr>
          <p:cNvSpPr txBox="1"/>
          <p:nvPr/>
        </p:nvSpPr>
        <p:spPr>
          <a:xfrm rot="16200000">
            <a:off x="-1927032" y="2100575"/>
            <a:ext cx="5032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>
                <a:solidFill>
                  <a:schemeClr val="bg1">
                    <a:lumMod val="50000"/>
                  </a:schemeClr>
                </a:solidFill>
              </a:rPr>
              <a:t>MATRIZ F.O.F.A.</a:t>
            </a:r>
          </a:p>
          <a:p>
            <a:r>
              <a:rPr lang="pt-BR" sz="1200" b="1" dirty="0">
                <a:solidFill>
                  <a:schemeClr val="bg1">
                    <a:lumMod val="50000"/>
                  </a:schemeClr>
                </a:solidFill>
              </a:rPr>
              <a:t>DIMENSÃO: </a:t>
            </a:r>
          </a:p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[ ] Formação [ ] Pesquisa [ ] Inovação [ ] Impacto [ ] Internacionalização</a:t>
            </a:r>
          </a:p>
          <a:p>
            <a:r>
              <a:rPr lang="pt-BR" sz="1200" b="1" dirty="0">
                <a:solidFill>
                  <a:schemeClr val="bg1">
                    <a:lumMod val="50000"/>
                  </a:schemeClr>
                </a:solidFill>
              </a:rPr>
              <a:t>PERSPECTIVA: </a:t>
            </a:r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[sub divisão da dimensão, opcional]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501F9C1-ABD5-40ED-8784-DBD52B9802BF}"/>
              </a:ext>
            </a:extLst>
          </p:cNvPr>
          <p:cNvSpPr/>
          <p:nvPr/>
        </p:nvSpPr>
        <p:spPr>
          <a:xfrm>
            <a:off x="7086235" y="432746"/>
            <a:ext cx="1878471" cy="455541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Google Shape;59;p13">
            <a:extLst>
              <a:ext uri="{FF2B5EF4-FFF2-40B4-BE49-F238E27FC236}">
                <a16:creationId xmlns:a16="http://schemas.microsoft.com/office/drawing/2014/main" id="{05E06153-7737-465B-9A96-36629D5D0C03}"/>
              </a:ext>
            </a:extLst>
          </p:cNvPr>
          <p:cNvSpPr txBox="1"/>
          <p:nvPr/>
        </p:nvSpPr>
        <p:spPr>
          <a:xfrm>
            <a:off x="7159045" y="9806"/>
            <a:ext cx="173285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>
                <a:solidFill>
                  <a:srgbClr val="999999"/>
                </a:solidFill>
              </a:rPr>
              <a:t>Desafios escolhidos</a:t>
            </a:r>
            <a:endParaRPr sz="1200" b="1" dirty="0">
              <a:solidFill>
                <a:srgbClr val="999999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DF7B68B-A6EB-466B-8B38-D837EC7DDF64}"/>
              </a:ext>
            </a:extLst>
          </p:cNvPr>
          <p:cNvSpPr txBox="1"/>
          <p:nvPr/>
        </p:nvSpPr>
        <p:spPr>
          <a:xfrm>
            <a:off x="7182386" y="618565"/>
            <a:ext cx="17095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100" dirty="0">
                <a:solidFill>
                  <a:schemeClr val="bg1">
                    <a:lumMod val="50000"/>
                  </a:schemeClr>
                </a:solidFill>
              </a:rPr>
              <a:t>Desafio A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100" dirty="0">
                <a:solidFill>
                  <a:schemeClr val="bg1">
                    <a:lumMod val="50000"/>
                  </a:schemeClr>
                </a:solidFill>
              </a:rPr>
              <a:t>Desafio B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100" dirty="0">
                <a:solidFill>
                  <a:schemeClr val="bg1">
                    <a:lumMod val="50000"/>
                  </a:schemeClr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3">
            <a:extLst>
              <a:ext uri="{FF2B5EF4-FFF2-40B4-BE49-F238E27FC236}">
                <a16:creationId xmlns:a16="http://schemas.microsoft.com/office/drawing/2014/main" id="{8B51B87F-08AD-4D56-ADB5-26E7E8CCDB70}"/>
              </a:ext>
            </a:extLst>
          </p:cNvPr>
          <p:cNvSpPr/>
          <p:nvPr/>
        </p:nvSpPr>
        <p:spPr>
          <a:xfrm>
            <a:off x="1847220" y="432746"/>
            <a:ext cx="2526900" cy="22536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55;p13">
            <a:extLst>
              <a:ext uri="{FF2B5EF4-FFF2-40B4-BE49-F238E27FC236}">
                <a16:creationId xmlns:a16="http://schemas.microsoft.com/office/drawing/2014/main" id="{71C00478-45FB-4BFE-B34E-6FB58E772863}"/>
              </a:ext>
            </a:extLst>
          </p:cNvPr>
          <p:cNvSpPr/>
          <p:nvPr/>
        </p:nvSpPr>
        <p:spPr>
          <a:xfrm>
            <a:off x="4419370" y="433072"/>
            <a:ext cx="2526900" cy="2253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4" name="Google Shape;56;p13">
            <a:extLst>
              <a:ext uri="{FF2B5EF4-FFF2-40B4-BE49-F238E27FC236}">
                <a16:creationId xmlns:a16="http://schemas.microsoft.com/office/drawing/2014/main" id="{78EB5871-DE94-4F04-B3E9-CDB35F699644}"/>
              </a:ext>
            </a:extLst>
          </p:cNvPr>
          <p:cNvSpPr/>
          <p:nvPr/>
        </p:nvSpPr>
        <p:spPr>
          <a:xfrm>
            <a:off x="4419370" y="2734565"/>
            <a:ext cx="2526900" cy="22536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57;p13">
            <a:extLst>
              <a:ext uri="{FF2B5EF4-FFF2-40B4-BE49-F238E27FC236}">
                <a16:creationId xmlns:a16="http://schemas.microsoft.com/office/drawing/2014/main" id="{450DCFB9-6BD1-4E69-BA75-D713D19E0CE9}"/>
              </a:ext>
            </a:extLst>
          </p:cNvPr>
          <p:cNvSpPr/>
          <p:nvPr/>
        </p:nvSpPr>
        <p:spPr>
          <a:xfrm>
            <a:off x="1843747" y="2734565"/>
            <a:ext cx="2526900" cy="22536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58;p13">
            <a:extLst>
              <a:ext uri="{FF2B5EF4-FFF2-40B4-BE49-F238E27FC236}">
                <a16:creationId xmlns:a16="http://schemas.microsoft.com/office/drawing/2014/main" id="{69EADC36-76BA-498A-94DF-DAC1F6335996}"/>
              </a:ext>
            </a:extLst>
          </p:cNvPr>
          <p:cNvSpPr txBox="1"/>
          <p:nvPr/>
        </p:nvSpPr>
        <p:spPr>
          <a:xfrm>
            <a:off x="2576345" y="-21991"/>
            <a:ext cx="971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999999"/>
                </a:solidFill>
              </a:rPr>
              <a:t>Favorável</a:t>
            </a:r>
            <a:endParaRPr sz="1200" b="1">
              <a:solidFill>
                <a:srgbClr val="999999"/>
              </a:solidFill>
            </a:endParaRPr>
          </a:p>
        </p:txBody>
      </p:sp>
      <p:sp>
        <p:nvSpPr>
          <p:cNvPr id="7" name="Google Shape;59;p13">
            <a:extLst>
              <a:ext uri="{FF2B5EF4-FFF2-40B4-BE49-F238E27FC236}">
                <a16:creationId xmlns:a16="http://schemas.microsoft.com/office/drawing/2014/main" id="{4660106B-D88B-40B2-B649-4F263DAAE465}"/>
              </a:ext>
            </a:extLst>
          </p:cNvPr>
          <p:cNvSpPr txBox="1"/>
          <p:nvPr/>
        </p:nvSpPr>
        <p:spPr>
          <a:xfrm>
            <a:off x="5174752" y="-21991"/>
            <a:ext cx="15213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>
                <a:solidFill>
                  <a:srgbClr val="999999"/>
                </a:solidFill>
              </a:rPr>
              <a:t>Desfavorável</a:t>
            </a:r>
            <a:endParaRPr sz="1200" b="1" dirty="0">
              <a:solidFill>
                <a:srgbClr val="999999"/>
              </a:solidFill>
            </a:endParaRPr>
          </a:p>
        </p:txBody>
      </p:sp>
      <p:sp>
        <p:nvSpPr>
          <p:cNvPr id="8" name="Google Shape;60;p13">
            <a:extLst>
              <a:ext uri="{FF2B5EF4-FFF2-40B4-BE49-F238E27FC236}">
                <a16:creationId xmlns:a16="http://schemas.microsoft.com/office/drawing/2014/main" id="{E2C2B148-0474-4265-960C-249E5FA62E15}"/>
              </a:ext>
            </a:extLst>
          </p:cNvPr>
          <p:cNvSpPr/>
          <p:nvPr/>
        </p:nvSpPr>
        <p:spPr>
          <a:xfrm rot="5400000">
            <a:off x="2290645" y="-4466"/>
            <a:ext cx="392400" cy="12711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61;p13">
            <a:extLst>
              <a:ext uri="{FF2B5EF4-FFF2-40B4-BE49-F238E27FC236}">
                <a16:creationId xmlns:a16="http://schemas.microsoft.com/office/drawing/2014/main" id="{9C108DE8-D028-4AFB-9946-A33F1C2128F5}"/>
              </a:ext>
            </a:extLst>
          </p:cNvPr>
          <p:cNvSpPr txBox="1"/>
          <p:nvPr/>
        </p:nvSpPr>
        <p:spPr>
          <a:xfrm>
            <a:off x="1799882" y="381765"/>
            <a:ext cx="8991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dirty="0">
                <a:solidFill>
                  <a:srgbClr val="999999"/>
                </a:solidFill>
              </a:rPr>
              <a:t>Forças</a:t>
            </a:r>
            <a:endParaRPr sz="900" b="1" dirty="0">
              <a:solidFill>
                <a:srgbClr val="999999"/>
              </a:solidFill>
            </a:endParaRPr>
          </a:p>
        </p:txBody>
      </p:sp>
      <p:sp>
        <p:nvSpPr>
          <p:cNvPr id="10" name="Google Shape;62;p13">
            <a:extLst>
              <a:ext uri="{FF2B5EF4-FFF2-40B4-BE49-F238E27FC236}">
                <a16:creationId xmlns:a16="http://schemas.microsoft.com/office/drawing/2014/main" id="{46DF15B2-AAC1-48B0-9E2C-6AA4E26B0204}"/>
              </a:ext>
            </a:extLst>
          </p:cNvPr>
          <p:cNvSpPr/>
          <p:nvPr/>
        </p:nvSpPr>
        <p:spPr>
          <a:xfrm rot="5400000">
            <a:off x="2257395" y="2322359"/>
            <a:ext cx="443700" cy="12711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63;p13">
            <a:extLst>
              <a:ext uri="{FF2B5EF4-FFF2-40B4-BE49-F238E27FC236}">
                <a16:creationId xmlns:a16="http://schemas.microsoft.com/office/drawing/2014/main" id="{97926449-8B05-4378-BEA2-660ED02A8DAA}"/>
              </a:ext>
            </a:extLst>
          </p:cNvPr>
          <p:cNvSpPr txBox="1"/>
          <p:nvPr/>
        </p:nvSpPr>
        <p:spPr>
          <a:xfrm rot="-5400000">
            <a:off x="1134470" y="1344559"/>
            <a:ext cx="971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>
                <a:solidFill>
                  <a:srgbClr val="999999"/>
                </a:solidFill>
              </a:rPr>
              <a:t>Interno</a:t>
            </a:r>
            <a:endParaRPr sz="1200" b="1" dirty="0">
              <a:solidFill>
                <a:srgbClr val="999999"/>
              </a:solidFill>
            </a:endParaRPr>
          </a:p>
        </p:txBody>
      </p:sp>
      <p:sp>
        <p:nvSpPr>
          <p:cNvPr id="12" name="Google Shape;64;p13">
            <a:extLst>
              <a:ext uri="{FF2B5EF4-FFF2-40B4-BE49-F238E27FC236}">
                <a16:creationId xmlns:a16="http://schemas.microsoft.com/office/drawing/2014/main" id="{ACD588F7-F243-4643-91B5-41FBE94115FB}"/>
              </a:ext>
            </a:extLst>
          </p:cNvPr>
          <p:cNvSpPr txBox="1"/>
          <p:nvPr/>
        </p:nvSpPr>
        <p:spPr>
          <a:xfrm rot="-5400000">
            <a:off x="1134470" y="3630559"/>
            <a:ext cx="971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999999"/>
                </a:solidFill>
              </a:rPr>
              <a:t>Externo</a:t>
            </a:r>
            <a:endParaRPr sz="1200" b="1">
              <a:solidFill>
                <a:srgbClr val="999999"/>
              </a:solidFill>
            </a:endParaRPr>
          </a:p>
        </p:txBody>
      </p:sp>
      <p:sp>
        <p:nvSpPr>
          <p:cNvPr id="13" name="Google Shape;65;p13">
            <a:extLst>
              <a:ext uri="{FF2B5EF4-FFF2-40B4-BE49-F238E27FC236}">
                <a16:creationId xmlns:a16="http://schemas.microsoft.com/office/drawing/2014/main" id="{7E6F1249-6141-40DB-B439-92BE61A1B74A}"/>
              </a:ext>
            </a:extLst>
          </p:cNvPr>
          <p:cNvSpPr txBox="1"/>
          <p:nvPr/>
        </p:nvSpPr>
        <p:spPr>
          <a:xfrm>
            <a:off x="1799866" y="2667759"/>
            <a:ext cx="1216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>
                <a:solidFill>
                  <a:srgbClr val="999999"/>
                </a:solidFill>
              </a:rPr>
              <a:t>Oportunidades</a:t>
            </a:r>
            <a:endParaRPr sz="900" b="1">
              <a:solidFill>
                <a:srgbClr val="999999"/>
              </a:solidFill>
            </a:endParaRPr>
          </a:p>
        </p:txBody>
      </p:sp>
      <p:sp>
        <p:nvSpPr>
          <p:cNvPr id="14" name="Google Shape;66;p13">
            <a:extLst>
              <a:ext uri="{FF2B5EF4-FFF2-40B4-BE49-F238E27FC236}">
                <a16:creationId xmlns:a16="http://schemas.microsoft.com/office/drawing/2014/main" id="{1D066CE8-657A-4CF5-9148-921251E443DA}"/>
              </a:ext>
            </a:extLst>
          </p:cNvPr>
          <p:cNvSpPr/>
          <p:nvPr/>
        </p:nvSpPr>
        <p:spPr>
          <a:xfrm rot="5400000">
            <a:off x="4867220" y="2288159"/>
            <a:ext cx="375300" cy="12711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67;p13">
            <a:extLst>
              <a:ext uri="{FF2B5EF4-FFF2-40B4-BE49-F238E27FC236}">
                <a16:creationId xmlns:a16="http://schemas.microsoft.com/office/drawing/2014/main" id="{5FC0CFAE-9CAC-445E-9509-757D153B0A09}"/>
              </a:ext>
            </a:extLst>
          </p:cNvPr>
          <p:cNvSpPr txBox="1"/>
          <p:nvPr/>
        </p:nvSpPr>
        <p:spPr>
          <a:xfrm>
            <a:off x="4375489" y="2667759"/>
            <a:ext cx="1216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>
                <a:solidFill>
                  <a:srgbClr val="999999"/>
                </a:solidFill>
              </a:rPr>
              <a:t>Ameaças</a:t>
            </a:r>
            <a:endParaRPr sz="900" b="1">
              <a:solidFill>
                <a:srgbClr val="999999"/>
              </a:solidFill>
            </a:endParaRPr>
          </a:p>
        </p:txBody>
      </p:sp>
      <p:sp>
        <p:nvSpPr>
          <p:cNvPr id="16" name="Google Shape;68;p13">
            <a:extLst>
              <a:ext uri="{FF2B5EF4-FFF2-40B4-BE49-F238E27FC236}">
                <a16:creationId xmlns:a16="http://schemas.microsoft.com/office/drawing/2014/main" id="{ECEA00D9-50C4-4DEA-A914-6775D39360AE}"/>
              </a:ext>
            </a:extLst>
          </p:cNvPr>
          <p:cNvSpPr/>
          <p:nvPr/>
        </p:nvSpPr>
        <p:spPr>
          <a:xfrm rot="5400000">
            <a:off x="4843520" y="10684"/>
            <a:ext cx="422700" cy="12711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69;p13">
            <a:extLst>
              <a:ext uri="{FF2B5EF4-FFF2-40B4-BE49-F238E27FC236}">
                <a16:creationId xmlns:a16="http://schemas.microsoft.com/office/drawing/2014/main" id="{FFF9A1EE-79FF-4A17-99E7-8B8D407CFC51}"/>
              </a:ext>
            </a:extLst>
          </p:cNvPr>
          <p:cNvSpPr txBox="1"/>
          <p:nvPr/>
        </p:nvSpPr>
        <p:spPr>
          <a:xfrm>
            <a:off x="4375505" y="381765"/>
            <a:ext cx="8991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>
                <a:solidFill>
                  <a:srgbClr val="999999"/>
                </a:solidFill>
              </a:rPr>
              <a:t>Fraquezas</a:t>
            </a:r>
            <a:endParaRPr sz="900" b="1">
              <a:solidFill>
                <a:srgbClr val="999999"/>
              </a:solidFill>
            </a:endParaRPr>
          </a:p>
        </p:txBody>
      </p:sp>
      <p:sp>
        <p:nvSpPr>
          <p:cNvPr id="18" name="Google Shape;70;p13">
            <a:extLst>
              <a:ext uri="{FF2B5EF4-FFF2-40B4-BE49-F238E27FC236}">
                <a16:creationId xmlns:a16="http://schemas.microsoft.com/office/drawing/2014/main" id="{11247927-669E-4A30-8F4B-8A61EFD0B8AC}"/>
              </a:ext>
            </a:extLst>
          </p:cNvPr>
          <p:cNvSpPr txBox="1"/>
          <p:nvPr/>
        </p:nvSpPr>
        <p:spPr>
          <a:xfrm>
            <a:off x="1731520" y="819434"/>
            <a:ext cx="2720100" cy="18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Boa infraestrutura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endParaRPr lang="pt-BR"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Inserção internacional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endParaRPr lang="pt-BR"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Boa relação com a comunidade local</a:t>
            </a:r>
            <a:endParaRPr sz="900" b="1" dirty="0">
              <a:solidFill>
                <a:srgbClr val="FFFFFF"/>
              </a:solidFill>
            </a:endParaRPr>
          </a:p>
        </p:txBody>
      </p:sp>
      <p:sp>
        <p:nvSpPr>
          <p:cNvPr id="19" name="Google Shape;71;p13">
            <a:extLst>
              <a:ext uri="{FF2B5EF4-FFF2-40B4-BE49-F238E27FC236}">
                <a16:creationId xmlns:a16="http://schemas.microsoft.com/office/drawing/2014/main" id="{B5E076FD-4BEA-407F-82F1-1138C88AE594}"/>
              </a:ext>
            </a:extLst>
          </p:cNvPr>
          <p:cNvSpPr txBox="1"/>
          <p:nvPr/>
        </p:nvSpPr>
        <p:spPr>
          <a:xfrm>
            <a:off x="4322320" y="819434"/>
            <a:ext cx="2720100" cy="18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Alto tempo de titulação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endParaRPr lang="pt-BR"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Concentração da produção científica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endParaRPr lang="pt-BR"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Linhas de pesquisa desequilibradas</a:t>
            </a:r>
            <a:endParaRPr sz="900" b="1" dirty="0">
              <a:solidFill>
                <a:srgbClr val="FFFFFF"/>
              </a:solidFill>
            </a:endParaRPr>
          </a:p>
        </p:txBody>
      </p:sp>
      <p:sp>
        <p:nvSpPr>
          <p:cNvPr id="20" name="Google Shape;72;p13">
            <a:extLst>
              <a:ext uri="{FF2B5EF4-FFF2-40B4-BE49-F238E27FC236}">
                <a16:creationId xmlns:a16="http://schemas.microsoft.com/office/drawing/2014/main" id="{6804BA68-D902-492C-8863-D6F48BE2C553}"/>
              </a:ext>
            </a:extLst>
          </p:cNvPr>
          <p:cNvSpPr txBox="1"/>
          <p:nvPr/>
        </p:nvSpPr>
        <p:spPr>
          <a:xfrm>
            <a:off x="1731520" y="3181634"/>
            <a:ext cx="2720100" cy="18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Espaço para ampliar relação com empresas locais e governo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endParaRPr lang="pt-BR"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Outras universidades da região interessadas em parceria</a:t>
            </a:r>
            <a:endParaRPr sz="900" b="1" dirty="0">
              <a:solidFill>
                <a:srgbClr val="FFFFFF"/>
              </a:solidFill>
            </a:endParaRPr>
          </a:p>
        </p:txBody>
      </p:sp>
      <p:sp>
        <p:nvSpPr>
          <p:cNvPr id="21" name="Google Shape;73;p13">
            <a:extLst>
              <a:ext uri="{FF2B5EF4-FFF2-40B4-BE49-F238E27FC236}">
                <a16:creationId xmlns:a16="http://schemas.microsoft.com/office/drawing/2014/main" id="{BB9DF1B3-E85E-4314-AE0D-65958B35C313}"/>
              </a:ext>
            </a:extLst>
          </p:cNvPr>
          <p:cNvSpPr txBox="1"/>
          <p:nvPr/>
        </p:nvSpPr>
        <p:spPr>
          <a:xfrm>
            <a:off x="4322320" y="3181634"/>
            <a:ext cx="2720100" cy="18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Redução do número de bolsas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endParaRPr lang="pt-BR"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Redução do ingresso de novos estudantes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endParaRPr lang="pt-BR" sz="900" b="1" dirty="0">
              <a:solidFill>
                <a:srgbClr val="FFFFFF"/>
              </a:solidFill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Char char="-"/>
            </a:pPr>
            <a:r>
              <a:rPr lang="pt-BR" sz="900" b="1" dirty="0">
                <a:solidFill>
                  <a:srgbClr val="FFFFFF"/>
                </a:solidFill>
              </a:rPr>
              <a:t>Aposentadorias de docentes</a:t>
            </a:r>
            <a:endParaRPr sz="9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1857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259</Words>
  <Application>Microsoft Office PowerPoint</Application>
  <PresentationFormat>Apresentação na tela (16:9)</PresentationFormat>
  <Paragraphs>57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Rodrigo Cavalcanti</cp:lastModifiedBy>
  <cp:revision>6</cp:revision>
  <dcterms:modified xsi:type="dcterms:W3CDTF">2020-11-03T14:27:56Z</dcterms:modified>
</cp:coreProperties>
</file>