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80" r:id="rId3"/>
    <p:sldId id="381" r:id="rId4"/>
    <p:sldId id="395" r:id="rId5"/>
    <p:sldId id="386" r:id="rId6"/>
    <p:sldId id="387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384" r:id="rId15"/>
    <p:sldId id="383" r:id="rId16"/>
    <p:sldId id="376" r:id="rId17"/>
    <p:sldId id="377" r:id="rId18"/>
    <p:sldId id="378" r:id="rId19"/>
    <p:sldId id="365" r:id="rId20"/>
    <p:sldId id="385" r:id="rId21"/>
    <p:sldId id="361" r:id="rId22"/>
    <p:sldId id="360" r:id="rId23"/>
    <p:sldId id="397" r:id="rId24"/>
    <p:sldId id="396" r:id="rId25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004997"/>
    <a:srgbClr val="BAE4FA"/>
    <a:srgbClr val="993300"/>
    <a:srgbClr val="FFCC99"/>
    <a:srgbClr val="FFE2C5"/>
    <a:srgbClr val="FFFFCC"/>
    <a:srgbClr val="CCECFF"/>
    <a:srgbClr val="CCFFCC"/>
    <a:srgbClr val="DDF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7C1A0DBC-2A0D-4848-BB12-FDB82F912C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05A5B3E-C4F5-483C-8C55-544E0C4D3A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154B5DA-C824-4526-9FF3-3E6345737A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FFC602-52D2-46D9-A52F-5992CC2C9ED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07101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7FC85395-B394-4825-849D-C7E50FD63E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CE7C422-9F12-4E82-9470-AC6E36BA67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DF67E64-8486-449F-BEB5-5FB12543EC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17BDA-CD8C-474C-BFC0-73AA1559D5B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18057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97FE9A7-8F25-480A-B396-444A6EA914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DDB49A7-A988-48E2-8E45-CC4729D5E1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58BD9FA-54FB-4A4B-AF51-CB5A2224E5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F4EC45-DF86-4076-989F-BF23A279692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7377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52FD305-4327-4CCB-8901-A04C9E4DBF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16C5ED29-AB7C-4ADD-B1FF-0094363843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07CBCF5-B714-4DA5-AA6E-DB0BA20E23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C2E771-47C6-4192-8DC6-94DBADF0893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4269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A93A113-1748-475B-B0B1-FB231D16B3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F76C5F5D-749E-4A90-B7F2-FF192AAD0B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3B56144-CD7D-4EEB-8D77-F64DF49A62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8EE048-5415-417D-B226-B89DBF45684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94981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2ED1B0-A8C1-4E77-9CF0-AD9235FD49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C7564EB-85F4-42EA-9CF9-23422842FA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85851F2-11E3-48BB-B6F3-22E7E41895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83ABAD-DF4B-4180-8876-D183E816765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8681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C9A2C03D-213D-4D00-B9AE-4EB24946BC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FAEB6CD2-780C-47F5-9A11-366C9E0409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B6FEBDA7-71DF-403A-B8AF-DC281920D4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7C36F9-90B0-408F-BD42-D55388AA0EC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33083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52FB36C1-BB0F-4854-BF9F-2B320CEF24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4EF5748C-853E-4FEE-871C-94ADDCD3B0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726301B8-D52A-4707-A5CD-B08ACE6319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A91EA7-5542-4F1B-8ACC-E703B6D3092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42612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D99C44A8-8F9C-4E83-B43E-F6B32A2958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5589A9C3-41E7-45DF-A17F-680E582C91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4C90884C-9142-45C8-8857-87AC2014D0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2A66B0-6865-4116-B2AE-EF1B28E81EA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19476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BC1595B-A092-4076-B209-42D907CE65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EAE67E6-04AB-41DD-BF51-104E5B8A1E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C3DF0F1-3546-445E-BEAD-717A264D3E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20FD5-7880-4039-BA27-C32618C8C41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9224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B3397A0-CC22-40E9-9B8C-F9C7A60060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2DBCFCF-635A-43E7-B504-79C02F6DAD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5F56C40-0BBC-4D41-9C78-6701CE61DB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0BAF84-B4E4-4BBB-BD79-D0274D9754E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29667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214B9DE3-D8AA-411B-9810-3BD7570F6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92973EEC-4ABB-4271-A336-DF296E7D27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E9BA0C17-E9E9-49EB-8465-59983D6D178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D8E2C398-F952-4C09-9AEC-FB1075D82C9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561AB63A-50F3-4BD2-B8F2-7F6D5712A68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31E7C4D-B2B3-495C-A3D9-7EC9047F4D2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>
            <a:extLst>
              <a:ext uri="{FF2B5EF4-FFF2-40B4-BE49-F238E27FC236}">
                <a16:creationId xmlns="" xmlns:a16="http://schemas.microsoft.com/office/drawing/2014/main" id="{068012B5-79B1-4A11-B1BD-E676E9548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437063"/>
            <a:ext cx="6621463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rgbClr val="002060"/>
                </a:solidFill>
              </a:rPr>
              <a:t>PLANEJAMENTO ESTRATÉGICO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b="1" dirty="0" smtClean="0">
                <a:solidFill>
                  <a:srgbClr val="002060"/>
                </a:solidFill>
              </a:rPr>
              <a:t>2021-2028</a:t>
            </a:r>
            <a:endParaRPr lang="pt-BR" altLang="pt-BR" b="1" dirty="0">
              <a:solidFill>
                <a:srgbClr val="002060"/>
              </a:solidFill>
            </a:endParaRPr>
          </a:p>
        </p:txBody>
      </p:sp>
      <p:pic>
        <p:nvPicPr>
          <p:cNvPr id="2051" name="Imagem 8">
            <a:extLst>
              <a:ext uri="{FF2B5EF4-FFF2-40B4-BE49-F238E27FC236}">
                <a16:creationId xmlns="" xmlns:a16="http://schemas.microsoft.com/office/drawing/2014/main" id="{AB575D0D-5A70-4AB5-A142-324630E9E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8" t="48599" r="45274" b="40199"/>
          <a:stretch>
            <a:fillRect/>
          </a:stretch>
        </p:blipFill>
        <p:spPr bwMode="auto">
          <a:xfrm>
            <a:off x="1249363" y="188913"/>
            <a:ext cx="6786562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2">
            <a:extLst>
              <a:ext uri="{FF2B5EF4-FFF2-40B4-BE49-F238E27FC236}">
                <a16:creationId xmlns="" xmlns:a16="http://schemas.microsoft.com/office/drawing/2014/main" id="{9B3E62EF-3BF2-460A-96E3-FC710DE97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6602" r="24802" b="73799"/>
          <a:stretch>
            <a:fillRect/>
          </a:stretch>
        </p:blipFill>
        <p:spPr bwMode="auto">
          <a:xfrm>
            <a:off x="323850" y="2276475"/>
            <a:ext cx="8501063" cy="18319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18" descr="ani_bandeira">
            <a:extLst>
              <a:ext uri="{FF2B5EF4-FFF2-40B4-BE49-F238E27FC236}">
                <a16:creationId xmlns="" xmlns:a16="http://schemas.microsoft.com/office/drawing/2014/main" id="{6133B3D6-3EDE-466C-AAAB-04AC3A65B9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5643563"/>
            <a:ext cx="1157287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1331913" y="0"/>
            <a:ext cx="63531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b="1" kern="10" dirty="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PLANEJAMENTO ESTRATÉGICO PPAC PROF </a:t>
            </a:r>
            <a:r>
              <a:rPr lang="pt-BR" sz="2800" b="1" kern="10" dirty="0" smtClean="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2021-2028</a:t>
            </a:r>
            <a:endParaRPr lang="pt-BR" sz="2800" b="1" kern="10" dirty="0">
              <a:ln w="19050">
                <a:solidFill>
                  <a:srgbClr val="99CCFF"/>
                </a:solidFill>
                <a:miter lim="800000"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1267" name="Retângulo 2"/>
          <p:cNvSpPr>
            <a:spLocks noChangeArrowheads="1"/>
          </p:cNvSpPr>
          <p:nvPr/>
        </p:nvSpPr>
        <p:spPr bwMode="auto">
          <a:xfrm>
            <a:off x="2195513" y="441325"/>
            <a:ext cx="4552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2060"/>
                </a:solidFill>
              </a:rPr>
              <a:t>PARTE II: DIAGNÓSTICO SITUACIONAL</a:t>
            </a:r>
          </a:p>
        </p:txBody>
      </p:sp>
      <p:sp>
        <p:nvSpPr>
          <p:cNvPr id="11268" name="Retângulo 11"/>
          <p:cNvSpPr>
            <a:spLocks noChangeArrowheads="1"/>
          </p:cNvSpPr>
          <p:nvPr/>
        </p:nvSpPr>
        <p:spPr bwMode="auto">
          <a:xfrm>
            <a:off x="6180138" y="981075"/>
            <a:ext cx="150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993300"/>
                </a:solidFill>
              </a:rPr>
              <a:t>DISCENTES</a:t>
            </a:r>
          </a:p>
        </p:txBody>
      </p:sp>
      <p:sp>
        <p:nvSpPr>
          <p:cNvPr id="11269" name="Retângulo 1"/>
          <p:cNvSpPr>
            <a:spLocks noChangeArrowheads="1"/>
          </p:cNvSpPr>
          <p:nvPr/>
        </p:nvSpPr>
        <p:spPr bwMode="auto">
          <a:xfrm>
            <a:off x="1217613" y="741363"/>
            <a:ext cx="6581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2060"/>
                </a:solidFill>
              </a:rPr>
              <a:t>8. AMBIENTE EXTERNO – OPORTUNIDADES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979613" y="1357313"/>
          <a:ext cx="7056437" cy="22706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92327"/>
                <a:gridCol w="1764110"/>
              </a:tblGrid>
              <a:tr h="28376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993300"/>
                          </a:solidFill>
                        </a:rPr>
                        <a:t>ASPECTOS (N=44)</a:t>
                      </a:r>
                      <a:endParaRPr lang="pt-BR" sz="1800" b="1" dirty="0">
                        <a:solidFill>
                          <a:srgbClr val="993300"/>
                        </a:solidFill>
                      </a:endParaRPr>
                    </a:p>
                  </a:txBody>
                  <a:tcPr marL="9524" marR="9524" marT="95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pt-BR" sz="1600" b="1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  <a:tr h="28376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1. Parcerias </a:t>
                      </a:r>
                      <a:r>
                        <a:rPr lang="pt-BR" sz="1800" b="1" i="0" u="none" strike="noStrike" dirty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nacionais e locais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31,8% (n=14)</a:t>
                      </a:r>
                      <a:endParaRPr lang="pt-BR" sz="1600" b="1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  <a:tr h="28376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2. Intercâmbio </a:t>
                      </a:r>
                      <a:r>
                        <a:rPr lang="pt-BR" sz="1800" b="1" i="0" u="none" strike="noStrike" dirty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internacional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20,5% (n=9)</a:t>
                      </a:r>
                      <a:endParaRPr lang="pt-BR" sz="1600" b="1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  <a:tr h="28376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3. Editais </a:t>
                      </a:r>
                      <a:r>
                        <a:rPr lang="pt-BR" sz="1800" b="1" i="0" u="none" strike="noStrike" dirty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de pesquisa, estágios e publicações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6,8% (n=3)</a:t>
                      </a:r>
                      <a:endParaRPr lang="pt-BR" sz="1600" b="1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  <a:tr h="28376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4. Uso </a:t>
                      </a:r>
                      <a:r>
                        <a:rPr lang="pt-BR" sz="1800" b="1" i="0" u="none" strike="noStrike" dirty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de Ambientes virtuais (EAD)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6,8% (n=3)</a:t>
                      </a:r>
                      <a:endParaRPr lang="pt-BR" sz="1600" b="1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  <a:tr h="28376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5. Carreira </a:t>
                      </a:r>
                      <a:r>
                        <a:rPr lang="pt-BR" sz="1800" b="1" i="0" u="none" strike="noStrike" dirty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docente para egressos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4,5% (n=2)</a:t>
                      </a:r>
                      <a:endParaRPr lang="pt-BR" sz="1600" b="1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  <a:tr h="28376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6. Expansão </a:t>
                      </a:r>
                      <a:r>
                        <a:rPr lang="pt-BR" sz="1800" b="1" i="0" u="none" strike="noStrike" dirty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de turmas e vagas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4,5% (n=2)</a:t>
                      </a:r>
                      <a:endParaRPr lang="pt-BR" sz="1600" b="1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  <a:tr h="28376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7. Integração</a:t>
                      </a:r>
                      <a:r>
                        <a:rPr lang="pt-BR" sz="1800" b="1" i="0" u="none" strike="noStrike" baseline="0" dirty="0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800" b="1" i="0" u="none" strike="noStrike" dirty="0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com </a:t>
                      </a:r>
                      <a:r>
                        <a:rPr lang="pt-BR" sz="1800" b="1" i="0" u="none" strike="noStrike" dirty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o mercado e sociedade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4,5% (n=2)</a:t>
                      </a:r>
                      <a:endParaRPr lang="pt-BR" sz="1600" b="1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</a:tbl>
          </a:graphicData>
        </a:graphic>
      </p:graphicFrame>
      <p:sp>
        <p:nvSpPr>
          <p:cNvPr id="11299" name="Retângulo 10"/>
          <p:cNvSpPr>
            <a:spLocks noChangeArrowheads="1"/>
          </p:cNvSpPr>
          <p:nvPr/>
        </p:nvSpPr>
        <p:spPr bwMode="auto">
          <a:xfrm>
            <a:off x="1700213" y="3738563"/>
            <a:ext cx="146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2060"/>
                </a:solidFill>
              </a:rPr>
              <a:t>DOCENTES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95288" y="4119563"/>
          <a:ext cx="6697662" cy="19875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4992"/>
                <a:gridCol w="1652670"/>
              </a:tblGrid>
              <a:tr h="28406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ASPECTOS (N=43)</a:t>
                      </a:r>
                      <a:endParaRPr lang="pt-BR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L="9527" marR="9527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7" marR="9527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</a:tr>
              <a:tr h="28391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1. Parcerias </a:t>
                      </a:r>
                      <a:r>
                        <a:rPr lang="pt-BR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nacionais e locais</a:t>
                      </a:r>
                    </a:p>
                  </a:txBody>
                  <a:tcPr marL="9526" marR="9526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23,3% (n=10)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7" marR="9527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</a:tr>
              <a:tr h="28391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2. Intercâmbio </a:t>
                      </a:r>
                      <a:r>
                        <a:rPr lang="pt-BR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internacional</a:t>
                      </a:r>
                    </a:p>
                  </a:txBody>
                  <a:tcPr marL="9526" marR="9526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18,6% (n=8)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7" marR="9527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</a:tr>
              <a:tr h="28391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3. Expansão </a:t>
                      </a:r>
                      <a:r>
                        <a:rPr lang="pt-BR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de turmas e vagas</a:t>
                      </a:r>
                    </a:p>
                  </a:txBody>
                  <a:tcPr marL="9526" marR="9526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16,3% (n=7)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7" marR="9527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</a:tr>
              <a:tr h="28391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4. Transformação </a:t>
                      </a:r>
                      <a:r>
                        <a:rPr lang="pt-BR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digital e EAD</a:t>
                      </a:r>
                    </a:p>
                  </a:txBody>
                  <a:tcPr marL="9526" marR="9526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3% (n=7)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7" marR="9527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</a:tr>
              <a:tr h="28391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5. Parcerias </a:t>
                      </a:r>
                      <a:r>
                        <a:rPr lang="pt-BR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internas na UFC</a:t>
                      </a:r>
                    </a:p>
                  </a:txBody>
                  <a:tcPr marL="9526" marR="9526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3% (n=7)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7" marR="9527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</a:tr>
              <a:tr h="28391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6. Integração </a:t>
                      </a:r>
                      <a:r>
                        <a:rPr lang="pt-BR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com o mercado e sociedade</a:t>
                      </a:r>
                    </a:p>
                  </a:txBody>
                  <a:tcPr marL="9526" marR="9526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3% (n=7)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7" marR="9527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485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1331913" y="0"/>
            <a:ext cx="63531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b="1" kern="10" dirty="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PLANEJAMENTO ESTRATÉGICO PPAC PROF </a:t>
            </a:r>
            <a:r>
              <a:rPr lang="pt-BR" sz="2800" b="1" kern="10" dirty="0" smtClean="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2021-2028</a:t>
            </a:r>
            <a:endParaRPr lang="pt-BR" sz="2800" b="1" kern="10" dirty="0">
              <a:ln w="19050">
                <a:solidFill>
                  <a:srgbClr val="99CCFF"/>
                </a:solidFill>
                <a:miter lim="800000"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2291" name="Retângulo 2"/>
          <p:cNvSpPr>
            <a:spLocks noChangeArrowheads="1"/>
          </p:cNvSpPr>
          <p:nvPr/>
        </p:nvSpPr>
        <p:spPr bwMode="auto">
          <a:xfrm>
            <a:off x="2195513" y="441325"/>
            <a:ext cx="4552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2060"/>
                </a:solidFill>
              </a:rPr>
              <a:t>PARTE II: DIAGNÓSTICO SITUACIONAL</a:t>
            </a:r>
          </a:p>
        </p:txBody>
      </p:sp>
      <p:sp>
        <p:nvSpPr>
          <p:cNvPr id="12292" name="Retângulo 1"/>
          <p:cNvSpPr>
            <a:spLocks noChangeArrowheads="1"/>
          </p:cNvSpPr>
          <p:nvPr/>
        </p:nvSpPr>
        <p:spPr bwMode="auto">
          <a:xfrm>
            <a:off x="1217613" y="741363"/>
            <a:ext cx="6581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2060"/>
                </a:solidFill>
              </a:rPr>
              <a:t>9. AMBIENTE EXTERNO – AMEAÇAS</a:t>
            </a:r>
          </a:p>
        </p:txBody>
      </p:sp>
      <p:sp>
        <p:nvSpPr>
          <p:cNvPr id="12293" name="Retângulo 11"/>
          <p:cNvSpPr>
            <a:spLocks noChangeArrowheads="1"/>
          </p:cNvSpPr>
          <p:nvPr/>
        </p:nvSpPr>
        <p:spPr bwMode="auto">
          <a:xfrm>
            <a:off x="6180138" y="1111250"/>
            <a:ext cx="150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993300"/>
                </a:solidFill>
              </a:rPr>
              <a:t>DISCENTES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684213" y="1487488"/>
          <a:ext cx="8351837" cy="17033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63878"/>
                <a:gridCol w="2087959"/>
              </a:tblGrid>
              <a:tr h="28389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993300"/>
                          </a:solidFill>
                        </a:rPr>
                        <a:t>ASPECTOS (N=40)</a:t>
                      </a:r>
                      <a:endParaRPr lang="pt-BR" sz="1800" b="1" dirty="0">
                        <a:solidFill>
                          <a:srgbClr val="993300"/>
                        </a:solidFill>
                      </a:endParaRP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pt-BR" sz="1600" b="1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  <a:tr h="28389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1. Pandemia </a:t>
                      </a:r>
                      <a:r>
                        <a:rPr lang="pt-BR" sz="1800" b="1" i="0" u="none" strike="noStrike" dirty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de Covid-19 e crise econômica</a:t>
                      </a:r>
                    </a:p>
                  </a:txBody>
                  <a:tcPr marL="9524" marR="9524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45% (n=18)</a:t>
                      </a:r>
                      <a:endParaRPr lang="pt-BR" sz="1600" b="1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  <a:tr h="28389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2. Baixo </a:t>
                      </a:r>
                      <a:r>
                        <a:rPr lang="pt-BR" sz="1800" b="1" i="0" u="none" strike="noStrike" dirty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impacto social e econômico do programa</a:t>
                      </a:r>
                    </a:p>
                  </a:txBody>
                  <a:tcPr marL="9524" marR="9524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20% (n=8)</a:t>
                      </a:r>
                      <a:endParaRPr lang="pt-BR" sz="1600" b="1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  <a:tr h="28389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3. Transformação </a:t>
                      </a:r>
                      <a:r>
                        <a:rPr lang="pt-BR" sz="1800" b="1" i="0" u="none" strike="noStrike" dirty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digital e EAD</a:t>
                      </a:r>
                    </a:p>
                  </a:txBody>
                  <a:tcPr marL="9524" marR="9524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15% (n=6)</a:t>
                      </a:r>
                      <a:endParaRPr lang="pt-BR" sz="1600" b="1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  <a:tr h="28389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4. Abordagem </a:t>
                      </a:r>
                      <a:r>
                        <a:rPr lang="pt-BR" sz="1800" b="1" i="0" u="none" strike="noStrike" dirty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pedagógica mais prática</a:t>
                      </a:r>
                    </a:p>
                  </a:txBody>
                  <a:tcPr marL="9524" marR="9524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15% (n=6)</a:t>
                      </a:r>
                      <a:endParaRPr lang="pt-BR" sz="1600" b="1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  <a:tr h="28389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5. Concorrência </a:t>
                      </a:r>
                      <a:r>
                        <a:rPr lang="pt-BR" sz="1800" b="1" i="0" u="none" strike="noStrike" dirty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de outros programas locais e regionais</a:t>
                      </a:r>
                    </a:p>
                  </a:txBody>
                  <a:tcPr marL="9524" marR="9524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5% (n=2)</a:t>
                      </a:r>
                      <a:endParaRPr lang="pt-BR" sz="1600" b="1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</a:tbl>
          </a:graphicData>
        </a:graphic>
      </p:graphicFrame>
      <p:sp>
        <p:nvSpPr>
          <p:cNvPr id="12317" name="Retângulo 10"/>
          <p:cNvSpPr>
            <a:spLocks noChangeArrowheads="1"/>
          </p:cNvSpPr>
          <p:nvPr/>
        </p:nvSpPr>
        <p:spPr bwMode="auto">
          <a:xfrm>
            <a:off x="1700213" y="369570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2060"/>
                </a:solidFill>
              </a:rPr>
              <a:t>DOCENTES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395288" y="4076700"/>
          <a:ext cx="8208962" cy="14192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24824"/>
                <a:gridCol w="1584138"/>
              </a:tblGrid>
              <a:tr h="2839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ASPECTOS (N=40)</a:t>
                      </a:r>
                      <a:endParaRPr lang="pt-BR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</a:tr>
              <a:tr h="28383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1. Concorrência </a:t>
                      </a:r>
                      <a:r>
                        <a:rPr lang="pt-BR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de outros programas locais e regionais</a:t>
                      </a:r>
                    </a:p>
                  </a:txBody>
                  <a:tcPr marL="9525" marR="9525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42,9% (n=12)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</a:tr>
              <a:tr h="28383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2. Pandemia </a:t>
                      </a:r>
                      <a:r>
                        <a:rPr lang="pt-BR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de Covid-19 e crise econômica</a:t>
                      </a:r>
                    </a:p>
                  </a:txBody>
                  <a:tcPr marL="9525" marR="9525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28,6% (n=8)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</a:tr>
              <a:tr h="28383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3. Baixo </a:t>
                      </a:r>
                      <a:r>
                        <a:rPr lang="pt-BR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impacto social e econômico do programa</a:t>
                      </a:r>
                    </a:p>
                  </a:txBody>
                  <a:tcPr marL="9525" marR="9525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17,9% (n=5)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</a:tr>
              <a:tr h="28383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4. Políticas </a:t>
                      </a:r>
                      <a:r>
                        <a:rPr lang="pt-BR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educacionais de ensino superior</a:t>
                      </a:r>
                    </a:p>
                  </a:txBody>
                  <a:tcPr marL="9525" marR="9525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10,7% (n=3)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11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1331913" y="0"/>
            <a:ext cx="63531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b="1" kern="10" dirty="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PLANEJAMENTO ESTRATÉGICO PPAC PROF </a:t>
            </a:r>
            <a:r>
              <a:rPr lang="pt-BR" sz="2800" b="1" kern="10" dirty="0" smtClean="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2021-2028</a:t>
            </a:r>
            <a:endParaRPr lang="pt-BR" sz="2800" b="1" kern="10" dirty="0">
              <a:ln w="19050">
                <a:solidFill>
                  <a:srgbClr val="99CCFF"/>
                </a:solidFill>
                <a:miter lim="800000"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5363" name="Retângulo 2"/>
          <p:cNvSpPr>
            <a:spLocks noChangeArrowheads="1"/>
          </p:cNvSpPr>
          <p:nvPr/>
        </p:nvSpPr>
        <p:spPr bwMode="auto">
          <a:xfrm>
            <a:off x="2195513" y="441325"/>
            <a:ext cx="4552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2060"/>
                </a:solidFill>
              </a:rPr>
              <a:t>PARTE II: DIAGNÓSTICO SITUACIONAL</a:t>
            </a:r>
          </a:p>
        </p:txBody>
      </p:sp>
      <p:sp>
        <p:nvSpPr>
          <p:cNvPr id="15364" name="Retângulo 1"/>
          <p:cNvSpPr>
            <a:spLocks noChangeArrowheads="1"/>
          </p:cNvSpPr>
          <p:nvPr/>
        </p:nvSpPr>
        <p:spPr bwMode="auto">
          <a:xfrm>
            <a:off x="179388" y="741363"/>
            <a:ext cx="8785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9933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MATRIZ SWOT – CONSOLIDADA</a:t>
            </a:r>
          </a:p>
        </p:txBody>
      </p:sp>
      <p:pic>
        <p:nvPicPr>
          <p:cNvPr id="15365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6063"/>
            <a:ext cx="9144000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85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1331913" y="0"/>
            <a:ext cx="63531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b="1" kern="10" dirty="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PLANEJAMENTO ESTRATÉGICO PPAC PROF </a:t>
            </a:r>
            <a:r>
              <a:rPr lang="pt-BR" sz="2800" b="1" kern="10" dirty="0" smtClean="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2021-2028</a:t>
            </a:r>
            <a:endParaRPr lang="pt-BR" sz="2800" b="1" kern="10" dirty="0">
              <a:ln w="19050">
                <a:solidFill>
                  <a:srgbClr val="99CCFF"/>
                </a:solidFill>
                <a:miter lim="800000"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9459" name="Retângulo 2"/>
          <p:cNvSpPr>
            <a:spLocks noChangeArrowheads="1"/>
          </p:cNvSpPr>
          <p:nvPr/>
        </p:nvSpPr>
        <p:spPr bwMode="auto">
          <a:xfrm>
            <a:off x="2195513" y="441325"/>
            <a:ext cx="4605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2060"/>
                </a:solidFill>
              </a:rPr>
              <a:t>PARTE III: IDENTIDADE DO PROGRAMA</a:t>
            </a:r>
          </a:p>
        </p:txBody>
      </p:sp>
      <p:sp>
        <p:nvSpPr>
          <p:cNvPr id="19460" name="Retângulo 1"/>
          <p:cNvSpPr>
            <a:spLocks noChangeArrowheads="1"/>
          </p:cNvSpPr>
          <p:nvPr/>
        </p:nvSpPr>
        <p:spPr bwMode="auto">
          <a:xfrm>
            <a:off x="1187450" y="5445125"/>
            <a:ext cx="2381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3600" b="1">
                <a:solidFill>
                  <a:srgbClr val="002060"/>
                </a:solidFill>
                <a:latin typeface="Google Sans"/>
              </a:rPr>
              <a:t>VALORES</a:t>
            </a:r>
            <a:endParaRPr lang="pt-BR" altLang="pt-BR" sz="3600" b="1">
              <a:solidFill>
                <a:srgbClr val="002060"/>
              </a:solidFill>
            </a:endParaRPr>
          </a:p>
        </p:txBody>
      </p:sp>
      <p:sp>
        <p:nvSpPr>
          <p:cNvPr id="19461" name="Retângulo 1"/>
          <p:cNvSpPr>
            <a:spLocks noChangeArrowheads="1"/>
          </p:cNvSpPr>
          <p:nvPr/>
        </p:nvSpPr>
        <p:spPr bwMode="auto">
          <a:xfrm>
            <a:off x="2774950" y="3721100"/>
            <a:ext cx="200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3600" b="1">
                <a:solidFill>
                  <a:srgbClr val="002060"/>
                </a:solidFill>
                <a:latin typeface="Google Sans"/>
              </a:rPr>
              <a:t>MISSÃO</a:t>
            </a:r>
            <a:endParaRPr lang="pt-BR" altLang="pt-BR" sz="3600" b="1">
              <a:solidFill>
                <a:srgbClr val="002060"/>
              </a:solidFill>
            </a:endParaRPr>
          </a:p>
        </p:txBody>
      </p:sp>
      <p:sp>
        <p:nvSpPr>
          <p:cNvPr id="19462" name="Retângulo 1"/>
          <p:cNvSpPr>
            <a:spLocks noChangeArrowheads="1"/>
          </p:cNvSpPr>
          <p:nvPr/>
        </p:nvSpPr>
        <p:spPr bwMode="auto">
          <a:xfrm>
            <a:off x="2484438" y="1912938"/>
            <a:ext cx="4441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3600" b="1">
                <a:solidFill>
                  <a:srgbClr val="002060"/>
                </a:solidFill>
                <a:latin typeface="Google Sans"/>
              </a:rPr>
              <a:t>VISÃO DE FUTURO</a:t>
            </a:r>
            <a:endParaRPr lang="pt-BR" altLang="pt-BR" sz="3600" b="1">
              <a:solidFill>
                <a:srgbClr val="002060"/>
              </a:solidFill>
            </a:endParaRPr>
          </a:p>
        </p:txBody>
      </p:sp>
      <p:sp>
        <p:nvSpPr>
          <p:cNvPr id="3" name="Seta para a direita 2"/>
          <p:cNvSpPr/>
          <p:nvPr/>
        </p:nvSpPr>
        <p:spPr>
          <a:xfrm rot="18650099">
            <a:off x="2415381" y="4499769"/>
            <a:ext cx="720725" cy="719138"/>
          </a:xfrm>
          <a:prstGeom prst="rightArrow">
            <a:avLst/>
          </a:prstGeom>
          <a:solidFill>
            <a:srgbClr val="CC66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 rot="18650099">
            <a:off x="4000500" y="2671763"/>
            <a:ext cx="719137" cy="719138"/>
          </a:xfrm>
          <a:prstGeom prst="rightArrow">
            <a:avLst/>
          </a:prstGeom>
          <a:solidFill>
            <a:srgbClr val="CC66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468313" y="3284538"/>
            <a:ext cx="4679950" cy="3135312"/>
          </a:xfrm>
          <a:prstGeom prst="ellipse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0" y="1125538"/>
            <a:ext cx="7685088" cy="5399087"/>
          </a:xfrm>
          <a:prstGeom prst="ellipse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" name="Seta para a direita 13"/>
          <p:cNvSpPr/>
          <p:nvPr/>
        </p:nvSpPr>
        <p:spPr>
          <a:xfrm rot="18650099">
            <a:off x="6945313" y="1449388"/>
            <a:ext cx="720725" cy="720725"/>
          </a:xfrm>
          <a:prstGeom prst="rightArrow">
            <a:avLst/>
          </a:prstGeom>
          <a:solidFill>
            <a:srgbClr val="CC66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" name="Retângulo 1"/>
          <p:cNvSpPr>
            <a:spLocks noChangeArrowheads="1"/>
          </p:cNvSpPr>
          <p:nvPr/>
        </p:nvSpPr>
        <p:spPr bwMode="auto">
          <a:xfrm>
            <a:off x="6227763" y="801688"/>
            <a:ext cx="2673350" cy="646112"/>
          </a:xfrm>
          <a:prstGeom prst="rect">
            <a:avLst/>
          </a:prstGeom>
          <a:solidFill>
            <a:srgbClr val="CCEC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993300"/>
                </a:solidFill>
                <a:latin typeface="Google Sans"/>
              </a:rPr>
              <a:t>OBJETIVOS E FOCOS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993300"/>
                </a:solidFill>
                <a:latin typeface="Google Sans"/>
              </a:rPr>
              <a:t>ESTRATÉGICOS</a:t>
            </a:r>
            <a:endParaRPr lang="pt-BR" altLang="pt-BR" sz="1800" b="1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73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>
            <a:extLst>
              <a:ext uri="{FF2B5EF4-FFF2-40B4-BE49-F238E27FC236}">
                <a16:creationId xmlns="" xmlns:a16="http://schemas.microsoft.com/office/drawing/2014/main" id="{312FF6AB-B812-40AD-9EA9-4E453AD455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31913" y="0"/>
            <a:ext cx="63531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PLANEJAMENTO ESTRATÉGICO PPAC PROF </a:t>
            </a:r>
            <a:r>
              <a:rPr lang="en-US" sz="2800" b="1" kern="10" dirty="0" smtClean="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2021-2028</a:t>
            </a:r>
            <a:endParaRPr lang="en-US" sz="2800" b="1" kern="10" dirty="0">
              <a:ln w="19050">
                <a:solidFill>
                  <a:srgbClr val="99CCFF"/>
                </a:solidFill>
                <a:miter lim="800000"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6147" name="Retângulo 2">
            <a:extLst>
              <a:ext uri="{FF2B5EF4-FFF2-40B4-BE49-F238E27FC236}">
                <a16:creationId xmlns="" xmlns:a16="http://schemas.microsoft.com/office/drawing/2014/main" id="{66FFB2B2-B686-47F4-B2A1-667C83511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784" y="560660"/>
            <a:ext cx="3441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 dirty="0" smtClean="0">
                <a:solidFill>
                  <a:srgbClr val="002060"/>
                </a:solidFill>
              </a:rPr>
              <a:t>IDENTIDADE </a:t>
            </a:r>
            <a:r>
              <a:rPr lang="pt-BR" altLang="pt-BR" sz="1800" b="1" dirty="0">
                <a:solidFill>
                  <a:srgbClr val="002060"/>
                </a:solidFill>
              </a:rPr>
              <a:t>DO PROGRAMA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5" y="1062027"/>
            <a:ext cx="9117615" cy="539047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611560" y="2420888"/>
            <a:ext cx="828092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BR" sz="3600" b="1" dirty="0" smtClean="0">
                <a:solidFill>
                  <a:srgbClr val="CC6600"/>
                </a:solidFill>
                <a:latin typeface="Microsoft PhagsPa" panose="020B0502040204020203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Conhecimento aplicado </a:t>
            </a:r>
            <a:r>
              <a:rPr lang="pt-BR" sz="2800" b="1" dirty="0">
                <a:latin typeface="Microsoft PhagsPa" panose="020B0502040204020203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como </a:t>
            </a:r>
            <a:r>
              <a:rPr lang="pt-BR" sz="2800" b="1" dirty="0" smtClean="0">
                <a:latin typeface="Microsoft PhagsPa" panose="020B0502040204020203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diferencial.</a:t>
            </a:r>
          </a:p>
          <a:p>
            <a:pPr>
              <a:spcAft>
                <a:spcPts val="1200"/>
              </a:spcAft>
            </a:pPr>
            <a:r>
              <a:rPr lang="pt-BR" sz="3600" b="1" dirty="0" smtClean="0">
                <a:solidFill>
                  <a:srgbClr val="CC6600"/>
                </a:solidFill>
                <a:latin typeface="Microsoft PhagsPa" panose="020B0502040204020203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Compromisso </a:t>
            </a:r>
            <a:r>
              <a:rPr lang="pt-BR" sz="2800" b="1" dirty="0">
                <a:latin typeface="Microsoft PhagsPa" panose="020B0502040204020203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com a </a:t>
            </a:r>
            <a:r>
              <a:rPr lang="pt-BR" sz="2800" b="1" dirty="0" smtClean="0">
                <a:latin typeface="Microsoft PhagsPa" panose="020B0502040204020203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sociedade.</a:t>
            </a:r>
          </a:p>
          <a:p>
            <a:pPr>
              <a:spcAft>
                <a:spcPts val="1200"/>
              </a:spcAft>
            </a:pPr>
            <a:r>
              <a:rPr lang="pt-BR" sz="4000" b="1" dirty="0">
                <a:solidFill>
                  <a:srgbClr val="CC6600"/>
                </a:solidFill>
                <a:latin typeface="Microsoft PhagsPa" panose="020B0502040204020203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Ética </a:t>
            </a:r>
            <a:r>
              <a:rPr lang="pt-BR" sz="2800" b="1" dirty="0">
                <a:latin typeface="Microsoft PhagsPa" panose="020B0502040204020203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nas parcerias de </a:t>
            </a:r>
            <a:r>
              <a:rPr lang="pt-BR" sz="2800" b="1" dirty="0" smtClean="0">
                <a:latin typeface="Microsoft PhagsPa" panose="020B0502040204020203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mercado.</a:t>
            </a:r>
          </a:p>
          <a:p>
            <a:pPr>
              <a:spcAft>
                <a:spcPts val="1200"/>
              </a:spcAft>
            </a:pPr>
            <a:r>
              <a:rPr lang="pt-BR" sz="2800" b="1" dirty="0" smtClean="0">
                <a:latin typeface="Microsoft PhagsPa" panose="020B0502040204020203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 </a:t>
            </a:r>
            <a:r>
              <a:rPr lang="pt-BR" sz="4000" b="1" dirty="0">
                <a:solidFill>
                  <a:srgbClr val="CC6600"/>
                </a:solidFill>
                <a:latin typeface="Microsoft PhagsPa" panose="020B0502040204020203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Amor </a:t>
            </a:r>
            <a:r>
              <a:rPr lang="pt-BR" sz="2800" b="1" dirty="0">
                <a:latin typeface="Microsoft PhagsPa" panose="020B0502040204020203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pelo que </a:t>
            </a:r>
            <a:r>
              <a:rPr lang="pt-BR" sz="2800" b="1" dirty="0" smtClean="0">
                <a:latin typeface="Microsoft PhagsPa" panose="020B0502040204020203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fazemos.</a:t>
            </a:r>
            <a:endParaRPr lang="pt-BR" sz="2800" b="1" dirty="0">
              <a:latin typeface="Microsoft PhagsPa" panose="020B0502040204020203" pitchFamily="34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39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>
            <a:extLst>
              <a:ext uri="{FF2B5EF4-FFF2-40B4-BE49-F238E27FC236}">
                <a16:creationId xmlns="" xmlns:a16="http://schemas.microsoft.com/office/drawing/2014/main" id="{312FF6AB-B812-40AD-9EA9-4E453AD455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31913" y="0"/>
            <a:ext cx="63531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PLANEJAMENTO ESTRATÉGICO PPAC PROF </a:t>
            </a:r>
            <a:r>
              <a:rPr lang="en-US" sz="2800" b="1" kern="10" dirty="0" smtClean="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2021-2028</a:t>
            </a:r>
            <a:endParaRPr lang="en-US" sz="2800" b="1" kern="10" dirty="0">
              <a:ln w="19050">
                <a:solidFill>
                  <a:srgbClr val="99CCFF"/>
                </a:solidFill>
                <a:miter lim="800000"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6147" name="Retângulo 2">
            <a:extLst>
              <a:ext uri="{FF2B5EF4-FFF2-40B4-BE49-F238E27FC236}">
                <a16:creationId xmlns="" xmlns:a16="http://schemas.microsoft.com/office/drawing/2014/main" id="{66FFB2B2-B686-47F4-B2A1-667C83511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784" y="560660"/>
            <a:ext cx="3441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 dirty="0" smtClean="0">
                <a:solidFill>
                  <a:srgbClr val="002060"/>
                </a:solidFill>
              </a:rPr>
              <a:t>IDENTIDADE </a:t>
            </a:r>
            <a:r>
              <a:rPr lang="pt-BR" altLang="pt-BR" sz="1800" b="1" dirty="0">
                <a:solidFill>
                  <a:srgbClr val="002060"/>
                </a:solidFill>
              </a:rPr>
              <a:t>DO PROGRAMA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" y="1124744"/>
            <a:ext cx="9142857" cy="5390476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755576" y="2420888"/>
            <a:ext cx="82003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 smtClean="0">
                <a:solidFill>
                  <a:srgbClr val="004997"/>
                </a:solidFill>
                <a:latin typeface="Microsoft PhagsPa" panose="020B0502040204020203" pitchFamily="34" charset="0"/>
              </a:rPr>
              <a:t>Capacitar profissionais, em nível de mestrado, com conhecimento aplicado, ética e compromisso, buscando </a:t>
            </a:r>
            <a:r>
              <a:rPr lang="pt-BR" sz="3000" b="1" dirty="0">
                <a:solidFill>
                  <a:srgbClr val="004997"/>
                </a:solidFill>
                <a:latin typeface="Microsoft PhagsPa" panose="020B0502040204020203" pitchFamily="34" charset="0"/>
              </a:rPr>
              <a:t>a </a:t>
            </a:r>
            <a:r>
              <a:rPr lang="pt-BR" sz="3000" b="1" dirty="0" smtClean="0">
                <a:solidFill>
                  <a:srgbClr val="004997"/>
                </a:solidFill>
                <a:latin typeface="Microsoft PhagsPa" panose="020B0502040204020203" pitchFamily="34" charset="0"/>
              </a:rPr>
              <a:t>excelência no ensino, na </a:t>
            </a:r>
            <a:r>
              <a:rPr lang="pt-BR" sz="3000" b="1" dirty="0">
                <a:solidFill>
                  <a:srgbClr val="004997"/>
                </a:solidFill>
                <a:latin typeface="Microsoft PhagsPa" panose="020B0502040204020203" pitchFamily="34" charset="0"/>
              </a:rPr>
              <a:t>pesquisa </a:t>
            </a:r>
            <a:r>
              <a:rPr lang="pt-BR" sz="3000" b="1" dirty="0" smtClean="0">
                <a:solidFill>
                  <a:srgbClr val="004997"/>
                </a:solidFill>
                <a:latin typeface="Microsoft PhagsPa" panose="020B0502040204020203" pitchFamily="34" charset="0"/>
              </a:rPr>
              <a:t>e na proposição de soluções de problemas organizacionais em </a:t>
            </a:r>
            <a:r>
              <a:rPr lang="pt-BR" sz="3000" b="1" dirty="0">
                <a:solidFill>
                  <a:srgbClr val="004997"/>
                </a:solidFill>
                <a:latin typeface="Microsoft PhagsPa" panose="020B0502040204020203" pitchFamily="34" charset="0"/>
              </a:rPr>
              <a:t>Administração e </a:t>
            </a:r>
            <a:r>
              <a:rPr lang="pt-BR" sz="3000" b="1" dirty="0" smtClean="0">
                <a:solidFill>
                  <a:srgbClr val="004997"/>
                </a:solidFill>
                <a:latin typeface="Microsoft PhagsPa" panose="020B0502040204020203" pitchFamily="34" charset="0"/>
              </a:rPr>
              <a:t>Controladoria. </a:t>
            </a:r>
            <a:endParaRPr lang="pt-BR" sz="3000" b="1" dirty="0" smtClean="0">
              <a:solidFill>
                <a:srgbClr val="FF0000"/>
              </a:solidFill>
              <a:latin typeface="Microsoft PhagsP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36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>
            <a:extLst>
              <a:ext uri="{FF2B5EF4-FFF2-40B4-BE49-F238E27FC236}">
                <a16:creationId xmlns="" xmlns:a16="http://schemas.microsoft.com/office/drawing/2014/main" id="{312FF6AB-B812-40AD-9EA9-4E453AD455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31913" y="0"/>
            <a:ext cx="63531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PLANEJAMENTO ESTRATÉGICO PPAC PROF </a:t>
            </a:r>
            <a:r>
              <a:rPr lang="en-US" sz="2800" b="1" kern="10" dirty="0" smtClean="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2021-2028</a:t>
            </a:r>
            <a:endParaRPr lang="en-US" sz="2800" b="1" kern="10" dirty="0">
              <a:ln w="19050">
                <a:solidFill>
                  <a:srgbClr val="99CCFF"/>
                </a:solidFill>
                <a:miter lim="800000"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6147" name="Retângulo 2">
            <a:extLst>
              <a:ext uri="{FF2B5EF4-FFF2-40B4-BE49-F238E27FC236}">
                <a16:creationId xmlns="" xmlns:a16="http://schemas.microsoft.com/office/drawing/2014/main" id="{66FFB2B2-B686-47F4-B2A1-667C83511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784" y="560660"/>
            <a:ext cx="3441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 dirty="0" smtClean="0">
                <a:solidFill>
                  <a:srgbClr val="002060"/>
                </a:solidFill>
              </a:rPr>
              <a:t>IDENTIDADE </a:t>
            </a:r>
            <a:r>
              <a:rPr lang="pt-BR" altLang="pt-BR" sz="1800" b="1" dirty="0">
                <a:solidFill>
                  <a:srgbClr val="002060"/>
                </a:solidFill>
              </a:rPr>
              <a:t>DO PROGRAMA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2027"/>
            <a:ext cx="9144000" cy="5390476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539552" y="2420888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rgbClr val="004997"/>
                </a:solidFill>
                <a:latin typeface="Microsoft PhagsPa" panose="020B0502040204020203" pitchFamily="34" charset="0"/>
              </a:rPr>
              <a:t>Consolidar-se, até 2028, como </a:t>
            </a:r>
            <a:r>
              <a:rPr lang="pt-BR" sz="3200" b="1" dirty="0">
                <a:solidFill>
                  <a:srgbClr val="004997"/>
                </a:solidFill>
                <a:latin typeface="Microsoft PhagsPa" panose="020B0502040204020203" pitchFamily="34" charset="0"/>
              </a:rPr>
              <a:t>um centro de excelência </a:t>
            </a:r>
            <a:r>
              <a:rPr lang="pt-BR" sz="3200" b="1" dirty="0" smtClean="0">
                <a:solidFill>
                  <a:srgbClr val="004997"/>
                </a:solidFill>
                <a:latin typeface="Microsoft PhagsPa" panose="020B0502040204020203" pitchFamily="34" charset="0"/>
              </a:rPr>
              <a:t>nacional no </a:t>
            </a:r>
            <a:r>
              <a:rPr lang="pt-BR" sz="3200" b="1" dirty="0">
                <a:solidFill>
                  <a:srgbClr val="004997"/>
                </a:solidFill>
                <a:latin typeface="Microsoft PhagsPa" panose="020B0502040204020203" pitchFamily="34" charset="0"/>
              </a:rPr>
              <a:t>ensino e na pesquisa em Administração e Controladoria, com foco </a:t>
            </a:r>
            <a:r>
              <a:rPr lang="pt-BR" sz="3200" b="1" dirty="0" smtClean="0">
                <a:solidFill>
                  <a:srgbClr val="004997"/>
                </a:solidFill>
                <a:latin typeface="Microsoft PhagsPa" panose="020B0502040204020203" pitchFamily="34" charset="0"/>
              </a:rPr>
              <a:t>na solução de problemas organizacionais. </a:t>
            </a:r>
          </a:p>
        </p:txBody>
      </p:sp>
    </p:spTree>
    <p:extLst>
      <p:ext uri="{BB962C8B-B14F-4D97-AF65-F5344CB8AC3E}">
        <p14:creationId xmlns:p14="http://schemas.microsoft.com/office/powerpoint/2010/main" val="219897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>
            <a:extLst>
              <a:ext uri="{FF2B5EF4-FFF2-40B4-BE49-F238E27FC236}">
                <a16:creationId xmlns="" xmlns:a16="http://schemas.microsoft.com/office/drawing/2014/main" id="{312FF6AB-B812-40AD-9EA9-4E453AD455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31913" y="0"/>
            <a:ext cx="63531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PLANEJAMENTO ESTRATÉGICO PPAC PROF </a:t>
            </a:r>
            <a:r>
              <a:rPr lang="en-US" sz="2800" b="1" kern="10" dirty="0" smtClean="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2021-2028</a:t>
            </a:r>
            <a:endParaRPr lang="en-US" sz="2800" b="1" kern="10" dirty="0">
              <a:ln w="19050">
                <a:solidFill>
                  <a:srgbClr val="99CCFF"/>
                </a:solidFill>
                <a:miter lim="800000"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6147" name="Retângulo 2">
            <a:extLst>
              <a:ext uri="{FF2B5EF4-FFF2-40B4-BE49-F238E27FC236}">
                <a16:creationId xmlns="" xmlns:a16="http://schemas.microsoft.com/office/drawing/2014/main" id="{66FFB2B2-B686-47F4-B2A1-667C83511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784" y="560660"/>
            <a:ext cx="41559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 dirty="0" smtClean="0">
                <a:solidFill>
                  <a:srgbClr val="002060"/>
                </a:solidFill>
              </a:rPr>
              <a:t>DIRECIONAMENTO DO </a:t>
            </a:r>
            <a:r>
              <a:rPr lang="pt-BR" altLang="pt-BR" sz="1800" b="1" dirty="0">
                <a:solidFill>
                  <a:srgbClr val="002060"/>
                </a:solidFill>
              </a:rPr>
              <a:t>PROGRAMA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1052809"/>
            <a:ext cx="9143429" cy="5390476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3543651" y="3389748"/>
            <a:ext cx="2592288" cy="122413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004997"/>
                </a:solidFill>
                <a:latin typeface="Microsoft PhagsPa" panose="020B0502040204020203" pitchFamily="34" charset="0"/>
              </a:rPr>
              <a:t>Criar curso </a:t>
            </a:r>
            <a:r>
              <a:rPr lang="pt-BR" b="1" dirty="0">
                <a:solidFill>
                  <a:srgbClr val="004997"/>
                </a:solidFill>
                <a:latin typeface="Microsoft PhagsPa" panose="020B0502040204020203" pitchFamily="34" charset="0"/>
              </a:rPr>
              <a:t>de doutorado</a:t>
            </a:r>
          </a:p>
        </p:txBody>
      </p:sp>
      <p:sp>
        <p:nvSpPr>
          <p:cNvPr id="9" name="Elipse 8"/>
          <p:cNvSpPr/>
          <p:nvPr/>
        </p:nvSpPr>
        <p:spPr>
          <a:xfrm>
            <a:off x="827584" y="2266884"/>
            <a:ext cx="2592288" cy="122413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004997"/>
                </a:solidFill>
                <a:latin typeface="Microsoft PhagsPa" panose="020B0502040204020203" pitchFamily="34" charset="0"/>
              </a:rPr>
              <a:t>Ampliar a publicação técnica e tecnológica</a:t>
            </a:r>
            <a:endParaRPr lang="pt-BR" b="1" dirty="0">
              <a:solidFill>
                <a:srgbClr val="004997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6012160" y="4736701"/>
            <a:ext cx="2592288" cy="122413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4997"/>
                </a:solidFill>
                <a:latin typeface="Microsoft PhagsPa" panose="020B0502040204020203" pitchFamily="34" charset="0"/>
              </a:rPr>
              <a:t>Melhorar impacto social e econômico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39324" y="2533192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C6600"/>
                </a:solidFill>
                <a:latin typeface="Microsoft PhagsPa" panose="020B0502040204020203" pitchFamily="34" charset="0"/>
              </a:rPr>
              <a:t>1</a:t>
            </a:r>
            <a:endParaRPr lang="pt-BR" sz="3200" b="1" dirty="0">
              <a:solidFill>
                <a:srgbClr val="CC6600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631745" y="3689095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C6600"/>
                </a:solidFill>
                <a:latin typeface="Microsoft PhagsPa" panose="020B0502040204020203" pitchFamily="34" charset="0"/>
              </a:rPr>
              <a:t>2</a:t>
            </a:r>
            <a:endParaRPr lang="pt-BR" sz="3200" b="1" dirty="0">
              <a:solidFill>
                <a:srgbClr val="CC6600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6135939" y="5056381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C6600"/>
                </a:solidFill>
                <a:latin typeface="Microsoft PhagsPa" panose="020B0502040204020203" pitchFamily="34" charset="0"/>
              </a:rPr>
              <a:t>3</a:t>
            </a:r>
            <a:endParaRPr lang="pt-BR" sz="3200" b="1" dirty="0">
              <a:solidFill>
                <a:srgbClr val="CC6600"/>
              </a:solidFill>
              <a:latin typeface="Microsoft PhagsP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91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7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>
            <a:extLst>
              <a:ext uri="{FF2B5EF4-FFF2-40B4-BE49-F238E27FC236}">
                <a16:creationId xmlns="" xmlns:a16="http://schemas.microsoft.com/office/drawing/2014/main" id="{312FF6AB-B812-40AD-9EA9-4E453AD455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31913" y="0"/>
            <a:ext cx="63531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PLANEJAMENTO ESTRATÉGICO PPAC PROF </a:t>
            </a:r>
            <a:r>
              <a:rPr lang="en-US" sz="2800" b="1" kern="10" dirty="0" smtClean="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2021-2028</a:t>
            </a:r>
            <a:endParaRPr lang="en-US" sz="2800" b="1" kern="10" dirty="0">
              <a:ln w="19050">
                <a:solidFill>
                  <a:srgbClr val="99CCFF"/>
                </a:solidFill>
                <a:miter lim="800000"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7" name="Retângulo 2">
            <a:extLst>
              <a:ext uri="{FF2B5EF4-FFF2-40B4-BE49-F238E27FC236}">
                <a16:creationId xmlns="" xmlns:a16="http://schemas.microsoft.com/office/drawing/2014/main" id="{66FFB2B2-B686-47F4-B2A1-667C83511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784" y="560660"/>
            <a:ext cx="41559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 dirty="0" smtClean="0">
                <a:solidFill>
                  <a:srgbClr val="002060"/>
                </a:solidFill>
              </a:rPr>
              <a:t>DIRECIONAMENTO DO </a:t>
            </a:r>
            <a:r>
              <a:rPr lang="pt-BR" altLang="pt-BR" sz="1800" b="1" dirty="0">
                <a:solidFill>
                  <a:srgbClr val="002060"/>
                </a:solidFill>
              </a:rPr>
              <a:t>PROGRAMA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" y="1196752"/>
            <a:ext cx="9142857" cy="5390476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1907704" y="2708920"/>
            <a:ext cx="5020042" cy="19442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i="1" dirty="0" smtClean="0">
                <a:solidFill>
                  <a:srgbClr val="CC6600"/>
                </a:solidFill>
                <a:latin typeface="Microsoft PhagsPa" panose="020B0502040204020203" pitchFamily="34" charset="0"/>
              </a:rPr>
              <a:t>PPAC PROFISSIONAL</a:t>
            </a:r>
          </a:p>
          <a:p>
            <a:pPr algn="ctr"/>
            <a:r>
              <a:rPr lang="pt-BR" sz="3600" b="1" i="1" dirty="0" smtClean="0">
                <a:solidFill>
                  <a:srgbClr val="CC6600"/>
                </a:solidFill>
                <a:latin typeface="Microsoft PhagsPa" panose="020B0502040204020203" pitchFamily="34" charset="0"/>
              </a:rPr>
              <a:t>RUMO AO </a:t>
            </a:r>
          </a:p>
          <a:p>
            <a:pPr algn="ctr"/>
            <a:r>
              <a:rPr lang="pt-BR" sz="6600" b="1" i="1" dirty="0" smtClean="0">
                <a:solidFill>
                  <a:srgbClr val="CC6600"/>
                </a:solidFill>
                <a:latin typeface="Microsoft PhagsPa" panose="020B0502040204020203" pitchFamily="34" charset="0"/>
              </a:rPr>
              <a:t>5</a:t>
            </a:r>
            <a:endParaRPr lang="pt-BR" sz="3600" b="1" i="1" dirty="0">
              <a:solidFill>
                <a:srgbClr val="CC6600"/>
              </a:solidFill>
              <a:latin typeface="Microsoft PhagsP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84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>
            <a:extLst>
              <a:ext uri="{FF2B5EF4-FFF2-40B4-BE49-F238E27FC236}">
                <a16:creationId xmlns="" xmlns:a16="http://schemas.microsoft.com/office/drawing/2014/main" id="{312FF6AB-B812-40AD-9EA9-4E453AD455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31913" y="0"/>
            <a:ext cx="63531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PLANEJAMENTO ESTRATÉGICO PPAC PROF </a:t>
            </a:r>
            <a:r>
              <a:rPr lang="en-US" sz="2800" b="1" kern="10" dirty="0" smtClean="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2021-2028</a:t>
            </a:r>
            <a:endParaRPr lang="en-US" sz="2800" b="1" kern="10" dirty="0">
              <a:ln w="19050">
                <a:solidFill>
                  <a:srgbClr val="99CCFF"/>
                </a:solidFill>
                <a:miter lim="800000"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6" name="Retângulo 2">
            <a:extLst>
              <a:ext uri="{FF2B5EF4-FFF2-40B4-BE49-F238E27FC236}">
                <a16:creationId xmlns="" xmlns:a16="http://schemas.microsoft.com/office/drawing/2014/main" id="{66FFB2B2-B686-47F4-B2A1-667C83511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1880" y="548680"/>
            <a:ext cx="21125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 dirty="0" smtClean="0">
                <a:solidFill>
                  <a:srgbClr val="002060"/>
                </a:solidFill>
              </a:rPr>
              <a:t>PLANO DE AÇÃO</a:t>
            </a:r>
            <a:endParaRPr lang="pt-BR" altLang="pt-BR" sz="1800" b="1" dirty="0">
              <a:solidFill>
                <a:srgbClr val="00206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3635896" y="3933056"/>
            <a:ext cx="1800200" cy="288032"/>
          </a:xfrm>
          <a:prstGeom prst="ellipse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de seta reta 9"/>
          <p:cNvCxnSpPr/>
          <p:nvPr/>
        </p:nvCxnSpPr>
        <p:spPr>
          <a:xfrm>
            <a:off x="4126911" y="3774995"/>
            <a:ext cx="72008" cy="21602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H="1">
            <a:off x="4644008" y="3573016"/>
            <a:ext cx="144016" cy="36004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 flipH="1">
            <a:off x="5076056" y="3279361"/>
            <a:ext cx="72008" cy="653695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 flipV="1">
            <a:off x="3923928" y="4117268"/>
            <a:ext cx="50909" cy="20764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 flipV="1">
            <a:off x="3923928" y="4221088"/>
            <a:ext cx="274991" cy="36004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 flipV="1">
            <a:off x="4355976" y="4221089"/>
            <a:ext cx="152524" cy="65369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47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50825" y="928688"/>
            <a:ext cx="8504238" cy="3394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t-BR" altLang="pt-BR" sz="2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r>
              <a:rPr lang="pt-BR" altLang="pt-BR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Quem somos?</a:t>
            </a:r>
          </a:p>
          <a:p>
            <a:pPr algn="ctr" eaLnBrk="1" hangingPunct="1">
              <a:defRPr/>
            </a:pPr>
            <a:endParaRPr lang="pt-BR" altLang="pt-BR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r>
              <a:rPr lang="pt-BR" altLang="pt-BR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que queremos ser no futuro?</a:t>
            </a:r>
          </a:p>
          <a:p>
            <a:pPr algn="ctr" eaLnBrk="1" hangingPunct="1">
              <a:defRPr/>
            </a:pPr>
            <a:endParaRPr lang="pt-BR" altLang="pt-BR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r>
              <a:rPr lang="pt-BR" altLang="pt-BR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Como chegaremos lá?</a:t>
            </a:r>
          </a:p>
          <a:p>
            <a:pPr algn="ctr" eaLnBrk="1" hangingPunct="1">
              <a:defRPr/>
            </a:pPr>
            <a:endParaRPr lang="pt-BR" altLang="pt-BR" sz="4000" b="1" dirty="0">
              <a:solidFill>
                <a:srgbClr val="002060"/>
              </a:solidFill>
            </a:endParaRPr>
          </a:p>
        </p:txBody>
      </p:sp>
      <p:pic>
        <p:nvPicPr>
          <p:cNvPr id="3076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005263"/>
            <a:ext cx="4059238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2">
            <a:extLst>
              <a:ext uri="{FF2B5EF4-FFF2-40B4-BE49-F238E27FC236}">
                <a16:creationId xmlns="" xmlns:a16="http://schemas.microsoft.com/office/drawing/2014/main" id="{312FF6AB-B812-40AD-9EA9-4E453AD455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31913" y="0"/>
            <a:ext cx="63531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PLANEJAMENTO ESTRATÉGICO PPAC PROF </a:t>
            </a:r>
            <a:r>
              <a:rPr lang="en-US" sz="2800" b="1" kern="10" dirty="0" smtClean="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2021-2028</a:t>
            </a:r>
            <a:endParaRPr lang="en-US" sz="2800" b="1" kern="10" dirty="0">
              <a:ln w="19050">
                <a:solidFill>
                  <a:srgbClr val="99CCFF"/>
                </a:solidFill>
                <a:miter lim="800000"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21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>
            <a:extLst>
              <a:ext uri="{FF2B5EF4-FFF2-40B4-BE49-F238E27FC236}">
                <a16:creationId xmlns="" xmlns:a16="http://schemas.microsoft.com/office/drawing/2014/main" id="{312FF6AB-B812-40AD-9EA9-4E453AD455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31913" y="0"/>
            <a:ext cx="63531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PLANEJAMENTO ESTRATÉGICO PPAC PROF </a:t>
            </a:r>
            <a:r>
              <a:rPr lang="en-US" sz="2800" b="1" kern="10" dirty="0" smtClean="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2021-2028</a:t>
            </a:r>
            <a:endParaRPr lang="en-US" sz="2800" b="1" kern="10" dirty="0">
              <a:ln w="19050">
                <a:solidFill>
                  <a:srgbClr val="99CCFF"/>
                </a:solidFill>
                <a:miter lim="800000"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6" name="Retângulo 2">
            <a:extLst>
              <a:ext uri="{FF2B5EF4-FFF2-40B4-BE49-F238E27FC236}">
                <a16:creationId xmlns="" xmlns:a16="http://schemas.microsoft.com/office/drawing/2014/main" id="{66FFB2B2-B686-47F4-B2A1-667C83511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1880" y="548680"/>
            <a:ext cx="21125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 dirty="0" smtClean="0">
                <a:solidFill>
                  <a:srgbClr val="002060"/>
                </a:solidFill>
              </a:rPr>
              <a:t>PLANO DE AÇÃO</a:t>
            </a:r>
            <a:endParaRPr lang="pt-BR" altLang="pt-BR" sz="18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18907"/>
              </p:ext>
            </p:extLst>
          </p:nvPr>
        </p:nvGraphicFramePr>
        <p:xfrm>
          <a:off x="393700" y="1412776"/>
          <a:ext cx="8229600" cy="33494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381"/>
                <a:gridCol w="2781299"/>
                <a:gridCol w="504056"/>
                <a:gridCol w="4690864"/>
              </a:tblGrid>
              <a:tr h="134457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pt-BR" sz="1100" b="1" u="none" strike="noStrike" dirty="0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OBJETIVO ESTRATÉGICO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6403" marR="6403" marT="64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COD.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6403" marR="6403" marT="64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u="none" strike="noStrike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AÇÕES E PROJETOS</a:t>
                      </a:r>
                      <a:endParaRPr lang="pt-BR" sz="1100" b="1" i="0" u="none" strike="noStrike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6403" marR="6403" marT="64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266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1</a:t>
                      </a:r>
                      <a:endParaRPr lang="pt-BR" sz="2000" b="1" i="0" u="none" strike="noStrike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6403" marR="6403" marT="64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Ampliar a publicação técnica e tecnológica qualificada</a:t>
                      </a:r>
                      <a:endParaRPr lang="pt-BR" sz="2000" b="1" i="0" u="none" strike="noStrike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6403" marR="6403" marT="64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100" b="1" u="none" strike="noStrike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9</a:t>
                      </a:r>
                      <a:endParaRPr lang="pt-BR" sz="1100" b="1" i="0" u="none" strike="noStrike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6403" marR="6403" marT="64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100" b="1" u="none" strike="noStrike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Ampliar a Publicação Técnica e Tecnológica qualificada em periódicos e livros específicos.</a:t>
                      </a:r>
                      <a:endParaRPr lang="pt-BR" sz="1100" b="1" i="0" u="none" strike="noStrike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6403" marR="6403" marT="64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2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100" b="1" u="none" strike="noStrike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18</a:t>
                      </a:r>
                      <a:endParaRPr lang="pt-BR" sz="1100" b="1" i="0" u="none" strike="noStrike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6403" marR="6403" marT="64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100" b="1" u="none" strike="noStrike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Engajar o quadro discente com as estratégias de publicação e de pesquisas do PPAC PROF.</a:t>
                      </a:r>
                      <a:endParaRPr lang="pt-BR" sz="1100" b="1" i="0" u="none" strike="noStrike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6403" marR="6403" marT="64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2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100" b="1" u="none" strike="noStrike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19</a:t>
                      </a:r>
                      <a:endParaRPr lang="pt-BR" sz="1100" b="1" i="0" u="none" strike="noStrike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6403" marR="6403" marT="64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100" b="1" u="none" strike="noStrike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Promover ações de cooperação docente para publicações coletivas (artigos, livros etc.).</a:t>
                      </a:r>
                      <a:endParaRPr lang="pt-BR" sz="1100" b="1" i="0" u="none" strike="noStrike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6403" marR="6403" marT="64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19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100" b="1" u="none" strike="noStrike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21</a:t>
                      </a:r>
                      <a:endParaRPr lang="pt-BR" sz="1100" b="1" i="0" u="none" strike="noStrike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6403" marR="6403" marT="64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100" b="1" u="none" strike="noStrike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Adquirir softwares e banco de dados digitais para pesquisas quantitativas e qualitativas do PPAC PROF e dos seus grupos de pesquisa.</a:t>
                      </a:r>
                      <a:endParaRPr lang="pt-BR" sz="1100" b="1" i="0" u="none" strike="noStrike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6403" marR="6403" marT="64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1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100" b="1" u="none" strike="noStrike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25</a:t>
                      </a:r>
                      <a:endParaRPr lang="pt-BR" sz="1100" b="1" i="0" u="none" strike="noStrike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6403" marR="6403" marT="64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100" b="1" u="none" strike="noStrike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Disseminar no quadro docente os processos e critérios de avaliação da Capes de forma a melhorar os resultados.</a:t>
                      </a:r>
                      <a:endParaRPr lang="pt-BR" sz="1100" b="1" i="0" u="none" strike="noStrike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6403" marR="6403" marT="64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1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100" b="1" u="none" strike="noStrike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26</a:t>
                      </a:r>
                      <a:endParaRPr lang="pt-BR" sz="1100" b="1" i="0" u="none" strike="noStrike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6403" marR="6403" marT="64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100" b="1" u="none" strike="noStrike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Disseminar no quadro discente os processos e critérios de avaliação da Capes de forma a melhorar os resultados.</a:t>
                      </a:r>
                      <a:endParaRPr lang="pt-BR" sz="1100" b="1" i="0" u="none" strike="noStrike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6403" marR="6403" marT="64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2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u="none" strike="noStrike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27</a:t>
                      </a:r>
                      <a:endParaRPr lang="pt-BR" sz="1100" b="1" i="0" u="none" strike="noStrike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6403" marR="6403" marT="64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u="none" strike="noStrike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Ampliar os acessos às bibliotecas da UFC e FEAAC aos discentes do PPAC PROF.</a:t>
                      </a:r>
                      <a:endParaRPr lang="pt-BR" sz="1100" b="1" i="0" u="none" strike="noStrike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6403" marR="6403" marT="64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19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2</a:t>
                      </a:r>
                      <a:endParaRPr lang="pt-BR" sz="2000" b="1" i="0" u="none" strike="noStrike" dirty="0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6403" marR="6403" marT="64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Criar curso de doutorado</a:t>
                      </a:r>
                      <a:endParaRPr lang="pt-BR" sz="2000" b="1" i="0" u="none" strike="noStrike" dirty="0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6403" marR="6403" marT="64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24</a:t>
                      </a:r>
                      <a:endParaRPr lang="pt-BR" sz="1100" b="1" i="0" u="none" strike="noStrike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6403" marR="6403" marT="64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u="none" strike="noStrike" dirty="0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Implantar o curso de Doutorado Profissional.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6403" marR="6403" marT="64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308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>
            <a:extLst>
              <a:ext uri="{FF2B5EF4-FFF2-40B4-BE49-F238E27FC236}">
                <a16:creationId xmlns="" xmlns:a16="http://schemas.microsoft.com/office/drawing/2014/main" id="{312FF6AB-B812-40AD-9EA9-4E453AD455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31913" y="0"/>
            <a:ext cx="63531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PLANEJAMENTO ESTRATÉGICO PPAC PROF </a:t>
            </a:r>
            <a:r>
              <a:rPr lang="en-US" sz="2800" b="1" kern="10" dirty="0" smtClean="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2021-2028</a:t>
            </a:r>
            <a:endParaRPr lang="en-US" sz="2800" b="1" kern="10" dirty="0">
              <a:ln w="19050">
                <a:solidFill>
                  <a:srgbClr val="99CCFF"/>
                </a:solidFill>
                <a:miter lim="800000"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7" name="Retângulo 2">
            <a:extLst>
              <a:ext uri="{FF2B5EF4-FFF2-40B4-BE49-F238E27FC236}">
                <a16:creationId xmlns="" xmlns:a16="http://schemas.microsoft.com/office/drawing/2014/main" id="{66FFB2B2-B686-47F4-B2A1-667C83511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1880" y="548680"/>
            <a:ext cx="21125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 dirty="0" smtClean="0">
                <a:solidFill>
                  <a:srgbClr val="002060"/>
                </a:solidFill>
              </a:rPr>
              <a:t>PLANO DE AÇÃO</a:t>
            </a:r>
            <a:endParaRPr lang="pt-BR" altLang="pt-BR" sz="18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780805"/>
              </p:ext>
            </p:extLst>
          </p:nvPr>
        </p:nvGraphicFramePr>
        <p:xfrm>
          <a:off x="107505" y="1044575"/>
          <a:ext cx="8928990" cy="56555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1"/>
                <a:gridCol w="2880320"/>
                <a:gridCol w="432048"/>
                <a:gridCol w="5328591"/>
              </a:tblGrid>
              <a:tr h="94441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pt-BR" sz="1100" b="1" u="none" strike="noStrike" dirty="0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OBJETIVO ESTRATÉGICO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4497" marR="4497" marT="449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COD.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4497" marR="4497" marT="449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u="none" strike="noStrike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AÇÕES E PROJETOS</a:t>
                      </a:r>
                      <a:endParaRPr lang="pt-BR" sz="1100" b="1" i="0" u="none" strike="noStrike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4497" marR="4497" marT="449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89">
                <a:tc rowSpan="22"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3</a:t>
                      </a:r>
                      <a:endParaRPr lang="pt-BR" sz="2000" b="1" i="0" u="none" strike="noStrike" dirty="0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4497" marR="4497" marT="44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Melhorar impacto social e econômico</a:t>
                      </a:r>
                      <a:endParaRPr lang="pt-BR" sz="2000" b="1" i="0" u="none" strike="noStrike" dirty="0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4497" marR="4497" marT="44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u="none" strike="noStrike" dirty="0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16</a:t>
                      </a:r>
                      <a:endParaRPr lang="pt-BR" sz="1000" b="1" i="0" u="none" strike="noStrike" dirty="0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4497" marR="4497" marT="44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u="none" strike="noStrike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Desenvolver estudo dos impactos da Pandemia de Covid-19 no PPAC PROF.</a:t>
                      </a:r>
                      <a:endParaRPr lang="pt-BR" sz="1000" b="1" i="0" u="none" strike="noStrike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4497" marR="4497" marT="44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88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u="none" strike="noStrike" dirty="0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1</a:t>
                      </a:r>
                      <a:endParaRPr lang="pt-BR" sz="1000" b="1" i="0" u="none" strike="noStrike" dirty="0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4497" marR="4497" marT="44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u="none" strike="noStrike" dirty="0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Promover a visibilidade do Programa, por meio de ações de marketing e outras iniciativas, considerando a marca UFC/FEAAC, quadro docente qualificado e alto impacto na trajetória profissional dos discentes.</a:t>
                      </a:r>
                      <a:endParaRPr lang="pt-BR" sz="1000" b="1" i="0" u="none" strike="noStrike" dirty="0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4497" marR="4497" marT="44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 dirty="0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Ampliar parcerias internas (UFC), locais, nacionais e internacionais</a:t>
                      </a:r>
                    </a:p>
                  </a:txBody>
                  <a:tcPr marL="4497" marR="4497" marT="44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1" u="none" strike="noStrike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2</a:t>
                      </a:r>
                      <a:endParaRPr lang="pt-BR" sz="1000" b="1" i="0" u="none" strike="noStrike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4497" marR="4497" marT="449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1" u="none" strike="noStrike" dirty="0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Ampliar parcerias nacionais e locais visando maior impacto socioambiental e econômico do PPAC PROF.</a:t>
                      </a:r>
                      <a:endParaRPr lang="pt-BR" sz="1000" b="1" i="0" u="none" strike="noStrike" dirty="0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4497" marR="4497" marT="449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1" u="none" strike="noStrike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3</a:t>
                      </a:r>
                      <a:endParaRPr lang="pt-BR" sz="1000" b="1" i="0" u="none" strike="noStrike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4497" marR="4497" marT="449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1" u="none" strike="noStrike" dirty="0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Implementar convênios e intercâmbios com instituições educacionais e empresariais internacionais.</a:t>
                      </a:r>
                      <a:endParaRPr lang="pt-BR" sz="1000" b="1" i="0" u="none" strike="noStrike" dirty="0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4497" marR="4497" marT="449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1" u="none" strike="noStrike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5</a:t>
                      </a:r>
                      <a:endParaRPr lang="pt-BR" sz="1000" b="1" i="0" u="none" strike="noStrike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4497" marR="4497" marT="449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1" u="none" strike="noStrike" dirty="0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Ampliar parcerias internas na FEAAC e UFC.</a:t>
                      </a:r>
                      <a:endParaRPr lang="pt-BR" sz="1000" b="1" i="0" u="none" strike="noStrike" dirty="0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4497" marR="4497" marT="449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1" u="none" strike="noStrike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6</a:t>
                      </a:r>
                      <a:endParaRPr lang="pt-BR" sz="1000" b="1" i="0" u="none" strike="noStrike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4497" marR="4497" marT="449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1" u="none" strike="noStrike" dirty="0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Promover uma maior integração do PPAC PROF com o setor produtivo e sociedade.</a:t>
                      </a:r>
                      <a:endParaRPr lang="pt-BR" sz="1000" b="1" i="0" u="none" strike="noStrike" dirty="0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4497" marR="4497" marT="449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1" u="none" strike="noStrike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11</a:t>
                      </a:r>
                      <a:endParaRPr lang="pt-BR" sz="1000" b="1" i="0" u="none" strike="noStrike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4497" marR="4497" marT="449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1" u="none" strike="noStrike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Desenvolver ações de integração do PPAF PROF com cursos de graduação da UFC.</a:t>
                      </a:r>
                      <a:endParaRPr lang="pt-BR" sz="1000" b="1" i="0" u="none" strike="noStrike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4497" marR="4497" marT="449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1" u="none" strike="noStrike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15</a:t>
                      </a:r>
                      <a:endParaRPr lang="pt-BR" sz="1000" b="1" i="0" u="none" strike="noStrike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4497" marR="4497" marT="449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1" u="none" strike="noStrike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Desenvolver alianças e parcerias com os demais programas profissionais externos.</a:t>
                      </a:r>
                      <a:endParaRPr lang="pt-BR" sz="1000" b="1" i="0" u="none" strike="noStrike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4497" marR="4497" marT="449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3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1" u="none" strike="noStrike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22</a:t>
                      </a:r>
                      <a:endParaRPr lang="pt-BR" sz="1000" b="1" i="0" u="none" strike="noStrike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4497" marR="4497" marT="449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1" u="none" strike="noStrike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Planejar e executar eventos científicos de cunho empresarial para integração com o setor produtivo local e regional.</a:t>
                      </a:r>
                      <a:endParaRPr lang="pt-BR" sz="1000" b="1" i="0" u="none" strike="noStrike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4497" marR="4497" marT="449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3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1" u="none" strike="noStrike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23</a:t>
                      </a:r>
                      <a:endParaRPr lang="pt-BR" sz="1000" b="1" i="0" u="none" strike="noStrike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4497" marR="4497" marT="449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1" u="none" strike="noStrike" dirty="0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Desenvolver projetos de startups, aplicativos e novos negócios junto às organizações do Sistema S (Sebrae, FIEC, </a:t>
                      </a:r>
                      <a:r>
                        <a:rPr lang="pt-BR" sz="1000" b="1" u="none" strike="noStrike" dirty="0" err="1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Fecomércio</a:t>
                      </a:r>
                      <a:r>
                        <a:rPr lang="pt-BR" sz="1000" b="1" u="none" strike="noStrike" dirty="0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, SESCOOP, SEST/SENAT etc.).</a:t>
                      </a:r>
                      <a:endParaRPr lang="pt-BR" sz="1000" b="1" i="0" u="none" strike="noStrike" dirty="0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4497" marR="4497" marT="449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1" u="none" strike="noStrike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28</a:t>
                      </a:r>
                      <a:endParaRPr lang="pt-BR" sz="1000" b="1" i="0" u="none" strike="noStrike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4497" marR="4497" marT="449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1" u="none" strike="noStrike" dirty="0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Prospectar e fechar parcerias para futuras turmas de mestrado profissional para o PPAC PROF.</a:t>
                      </a:r>
                      <a:endParaRPr lang="pt-BR" sz="1000" b="1" i="0" u="none" strike="noStrike" dirty="0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4497" marR="4497" marT="449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3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 dirty="0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Adequar a proposta curricular</a:t>
                      </a:r>
                    </a:p>
                  </a:txBody>
                  <a:tcPr marL="4497" marR="4497" marT="44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u="none" strike="noStrike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10</a:t>
                      </a:r>
                      <a:endParaRPr lang="pt-BR" sz="1000" b="1" i="0" u="none" strike="noStrike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4497" marR="4497" marT="44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u="none" strike="noStrike" dirty="0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Adequar a proposta curricular do PPAC PROF visando o momento pós-pandemia e a realidade do mercado local e regional.</a:t>
                      </a:r>
                      <a:endParaRPr lang="pt-BR" sz="1000" b="1" i="0" u="none" strike="noStrike" dirty="0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4497" marR="4497" marT="44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u="none" strike="noStrike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14</a:t>
                      </a:r>
                      <a:endParaRPr lang="pt-BR" sz="1000" b="1" i="0" u="none" strike="noStrike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4497" marR="4497" marT="44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u="none" strike="noStrike" dirty="0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Mapear o perfil discente do PPAC PROF (social, econômico, cultural etc.).</a:t>
                      </a:r>
                      <a:endParaRPr lang="pt-BR" sz="1000" b="1" i="0" u="none" strike="noStrike" dirty="0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4497" marR="4497" marT="44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8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u="none" strike="noStrike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17</a:t>
                      </a:r>
                      <a:endParaRPr lang="pt-BR" sz="1000" b="1" i="0" u="none" strike="noStrike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4497" marR="4497" marT="44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u="none" strike="noStrike" dirty="0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Promover visitas técnicas de grupos de docentes e discentes a empresas, órgãos públicos e do terceiro setor.</a:t>
                      </a:r>
                      <a:endParaRPr lang="pt-BR" sz="1000" b="1" i="0" u="none" strike="noStrike" dirty="0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4497" marR="4497" marT="44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 dirty="0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Promover a transformação digital</a:t>
                      </a:r>
                    </a:p>
                  </a:txBody>
                  <a:tcPr marL="4497" marR="4497" marT="44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u="none" strike="noStrike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4</a:t>
                      </a:r>
                      <a:endParaRPr lang="pt-BR" sz="1000" b="1" i="0" u="none" strike="noStrike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4497" marR="4497" marT="44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u="none" strike="noStrike" dirty="0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Desenvolver projeto de transformação digital e EAD do PPAC PROF.</a:t>
                      </a:r>
                      <a:endParaRPr lang="pt-BR" sz="1000" b="1" i="0" u="none" strike="noStrike" dirty="0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4497" marR="4497" marT="44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u="none" strike="noStrike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8</a:t>
                      </a:r>
                      <a:endParaRPr lang="pt-BR" sz="1000" b="1" i="0" u="none" strike="noStrike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4497" marR="4497" marT="44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u="none" strike="noStrike" dirty="0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Capacitar o quadro docente no uso de tecnologias educacionais pós-pandemia.</a:t>
                      </a:r>
                      <a:endParaRPr lang="pt-BR" sz="1000" b="1" i="0" u="none" strike="noStrike" dirty="0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4497" marR="4497" marT="44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u="none" strike="noStrike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13</a:t>
                      </a:r>
                      <a:endParaRPr lang="pt-BR" sz="1000" b="1" i="0" u="none" strike="noStrike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4497" marR="4497" marT="44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u="none" strike="noStrike" dirty="0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Capacitar o quadro docente em novas metodologias pedagógicas práticas e ágeis/ativas.</a:t>
                      </a:r>
                      <a:endParaRPr lang="pt-BR" sz="1000" b="1" i="0" u="none" strike="noStrike" dirty="0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4497" marR="4497" marT="44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 dirty="0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Reestruturar a função de pesquisa</a:t>
                      </a:r>
                    </a:p>
                  </a:txBody>
                  <a:tcPr marL="4497" marR="4497" marT="44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u="none" strike="noStrike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12</a:t>
                      </a:r>
                      <a:endParaRPr lang="pt-BR" sz="1000" b="1" i="0" u="none" strike="noStrike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4497" marR="4497" marT="44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u="none" strike="noStrike" dirty="0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Promover uma  maior integração entre linhas de pesquisa, projetos e grupos de pesquisa.</a:t>
                      </a:r>
                      <a:endParaRPr lang="pt-BR" sz="1000" b="1" i="0" u="none" strike="noStrike" dirty="0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4497" marR="4497" marT="44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3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u="none" strike="noStrike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7</a:t>
                      </a:r>
                      <a:endParaRPr lang="pt-BR" sz="1000" b="1" i="0" u="none" strike="noStrike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4497" marR="4497" marT="44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u="none" strike="noStrike" dirty="0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Ampliar a divulgação editais de pesquisa, estágios, publicações e premiações junto aos quadros docentes e discente.</a:t>
                      </a:r>
                      <a:endParaRPr lang="pt-BR" sz="1000" b="1" i="0" u="none" strike="noStrike" dirty="0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4497" marR="4497" marT="44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3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 dirty="0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Otimizar recursos internos</a:t>
                      </a:r>
                    </a:p>
                  </a:txBody>
                  <a:tcPr marL="4497" marR="4497" marT="44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u="none" strike="noStrike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20</a:t>
                      </a:r>
                      <a:endParaRPr lang="pt-BR" sz="1000" b="1" i="0" u="none" strike="noStrike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4497" marR="4497" marT="44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u="none" strike="noStrike" dirty="0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Melhorar a infraestrutura do PPAC PROF (salas de aula, salas de estudo, laboratórios, salas de reunião, orientação etc.)</a:t>
                      </a:r>
                      <a:endParaRPr lang="pt-BR" sz="1000" b="1" i="0" u="none" strike="noStrike" dirty="0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4497" marR="4497" marT="44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u="none" strike="noStrike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29</a:t>
                      </a:r>
                      <a:endParaRPr lang="pt-BR" sz="1000" b="1" i="0" u="none" strike="noStrike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4497" marR="4497" marT="44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u="none" strike="noStrike" dirty="0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Analisar processos de otimização de custos operacionais do PPAC PROF.</a:t>
                      </a:r>
                      <a:endParaRPr lang="pt-BR" sz="1000" b="1" i="0" u="none" strike="noStrike" dirty="0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4497" marR="4497" marT="44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1" i="1" u="none" strike="noStrike" dirty="0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Captar novas receitas e recursos</a:t>
                      </a:r>
                    </a:p>
                  </a:txBody>
                  <a:tcPr marL="4497" marR="4497" marT="449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u="none" strike="noStrike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30</a:t>
                      </a:r>
                      <a:endParaRPr lang="pt-BR" sz="1000" b="1" i="0" u="none" strike="noStrike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4497" marR="4497" marT="44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u="none" strike="noStrike" dirty="0">
                          <a:solidFill>
                            <a:srgbClr val="002060"/>
                          </a:solidFill>
                          <a:effectLst/>
                          <a:latin typeface="Microsoft PhagsPa" panose="020B0502040204020203" pitchFamily="34" charset="0"/>
                        </a:rPr>
                        <a:t>Prospectar novas formas de receitas e recursos para o PPAC PROF.</a:t>
                      </a:r>
                      <a:endParaRPr lang="pt-BR" sz="1000" b="1" i="0" u="none" strike="noStrike" dirty="0">
                        <a:solidFill>
                          <a:srgbClr val="002060"/>
                        </a:solidFill>
                        <a:effectLst/>
                        <a:latin typeface="Microsoft PhagsPa" panose="020B0502040204020203" pitchFamily="34" charset="0"/>
                      </a:endParaRPr>
                    </a:p>
                  </a:txBody>
                  <a:tcPr marL="4497" marR="4497" marT="44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85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>
            <a:extLst>
              <a:ext uri="{FF2B5EF4-FFF2-40B4-BE49-F238E27FC236}">
                <a16:creationId xmlns="" xmlns:a16="http://schemas.microsoft.com/office/drawing/2014/main" id="{6A618AB0-FFE0-4E61-AB72-CBE473AC989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31913" y="0"/>
            <a:ext cx="63531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PLANEJAMENTO ESTRATÉGICO PPAC PROF </a:t>
            </a:r>
            <a:r>
              <a:rPr lang="en-US" sz="2800" b="1" kern="10" dirty="0" smtClean="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2021-2028</a:t>
            </a:r>
            <a:endParaRPr lang="en-US" sz="2800" b="1" kern="10" dirty="0">
              <a:ln w="19050">
                <a:solidFill>
                  <a:srgbClr val="99CCFF"/>
                </a:solidFill>
                <a:miter lim="800000"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55512" t="16401" r="9838" b="10801"/>
          <a:stretch/>
        </p:blipFill>
        <p:spPr>
          <a:xfrm>
            <a:off x="2411760" y="836712"/>
            <a:ext cx="4630668" cy="5472608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>
            <a:extLst>
              <a:ext uri="{FF2B5EF4-FFF2-40B4-BE49-F238E27FC236}">
                <a16:creationId xmlns="" xmlns:a16="http://schemas.microsoft.com/office/drawing/2014/main" id="{6A618AB0-FFE0-4E61-AB72-CBE473AC989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31913" y="0"/>
            <a:ext cx="63531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PLANEJAMENTO ESTRATÉGICO PPAC PROF </a:t>
            </a:r>
            <a:r>
              <a:rPr lang="en-US" sz="2800" b="1" kern="10" dirty="0" smtClean="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2021-2028</a:t>
            </a:r>
            <a:endParaRPr lang="en-US" sz="2800" b="1" kern="10" dirty="0">
              <a:ln w="19050">
                <a:solidFill>
                  <a:srgbClr val="99CCFF"/>
                </a:solidFill>
                <a:miter lim="800000"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9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8" t="12201" r="38188" b="13600"/>
          <a:stretch>
            <a:fillRect/>
          </a:stretch>
        </p:blipFill>
        <p:spPr bwMode="auto">
          <a:xfrm>
            <a:off x="5478626" y="476672"/>
            <a:ext cx="3527425" cy="623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2" t="12201" r="46063" b="24800"/>
          <a:stretch>
            <a:fillRect/>
          </a:stretch>
        </p:blipFill>
        <p:spPr bwMode="auto">
          <a:xfrm>
            <a:off x="251619" y="620688"/>
            <a:ext cx="268895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2" t="33202" r="46063" b="5200"/>
          <a:stretch>
            <a:fillRect/>
          </a:stretch>
        </p:blipFill>
        <p:spPr bwMode="auto">
          <a:xfrm>
            <a:off x="3131840" y="3448769"/>
            <a:ext cx="21590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74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>
            <a:extLst>
              <a:ext uri="{FF2B5EF4-FFF2-40B4-BE49-F238E27FC236}">
                <a16:creationId xmlns="" xmlns:a16="http://schemas.microsoft.com/office/drawing/2014/main" id="{6A618AB0-FFE0-4E61-AB72-CBE473AC989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31913" y="0"/>
            <a:ext cx="63531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PLANEJAMENTO ESTRATÉGICO PPAC PROF </a:t>
            </a:r>
            <a:r>
              <a:rPr lang="en-US" sz="2800" b="1" kern="10" dirty="0" smtClean="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2021-2028</a:t>
            </a:r>
            <a:endParaRPr lang="en-US" sz="2800" b="1" kern="10" dirty="0">
              <a:ln w="19050">
                <a:solidFill>
                  <a:srgbClr val="99CCFF"/>
                </a:solidFill>
                <a:miter lim="800000"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A061113F-082B-4AA6-9085-B6C4186594B0}"/>
              </a:ext>
            </a:extLst>
          </p:cNvPr>
          <p:cNvSpPr txBox="1"/>
          <p:nvPr/>
        </p:nvSpPr>
        <p:spPr>
          <a:xfrm>
            <a:off x="1187450" y="3438525"/>
            <a:ext cx="7812088" cy="2736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750" b="1" dirty="0">
                <a:solidFill>
                  <a:srgbClr val="9933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MUITO OBRIGADO!</a:t>
            </a:r>
          </a:p>
          <a:p>
            <a:pPr>
              <a:defRPr/>
            </a:pPr>
            <a:r>
              <a:rPr lang="pt-BR" sz="2100" b="1" dirty="0">
                <a:solidFill>
                  <a:srgbClr val="993300"/>
                </a:solidFill>
                <a:latin typeface="Arial Narrow" panose="020B0606020202030204" pitchFamily="34" charset="0"/>
              </a:rPr>
              <a:t> </a:t>
            </a:r>
            <a:endParaRPr lang="pt-BR" sz="2100" dirty="0">
              <a:solidFill>
                <a:srgbClr val="993300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pt-BR" sz="2100" b="1" dirty="0">
                <a:solidFill>
                  <a:srgbClr val="993300"/>
                </a:solidFill>
                <a:latin typeface="Arial Narrow" panose="020B0606020202030204" pitchFamily="34" charset="0"/>
              </a:rPr>
              <a:t>Contatos:</a:t>
            </a:r>
          </a:p>
          <a:p>
            <a:pPr>
              <a:defRPr/>
            </a:pPr>
            <a:endParaRPr lang="pt-BR" sz="2100" dirty="0">
              <a:solidFill>
                <a:srgbClr val="993300"/>
              </a:solidFill>
              <a:latin typeface="Arial Narrow" panose="020B0606020202030204" pitchFamily="34" charset="0"/>
            </a:endParaRPr>
          </a:p>
          <a:p>
            <a:pPr>
              <a:spcAft>
                <a:spcPts val="450"/>
              </a:spcAft>
              <a:defRPr/>
            </a:pPr>
            <a:r>
              <a:rPr lang="pt-BR" sz="2100" b="1" dirty="0">
                <a:solidFill>
                  <a:srgbClr val="993300"/>
                </a:solidFill>
                <a:latin typeface="Arial Narrow" panose="020B0606020202030204" pitchFamily="34" charset="0"/>
              </a:rPr>
              <a:t>Prof. Marcos Lima, Dr.  </a:t>
            </a:r>
          </a:p>
          <a:p>
            <a:pPr>
              <a:spcAft>
                <a:spcPts val="450"/>
              </a:spcAft>
              <a:defRPr/>
            </a:pPr>
            <a:r>
              <a:rPr lang="en-US" sz="2100" b="1" dirty="0">
                <a:solidFill>
                  <a:srgbClr val="993300"/>
                </a:solidFill>
                <a:latin typeface="Arial Narrow" panose="020B0606020202030204" pitchFamily="34" charset="0"/>
              </a:rPr>
              <a:t>WhatsApp: 85 9 8218-8074</a:t>
            </a:r>
            <a:endParaRPr lang="pt-BR" sz="2100" b="1" dirty="0">
              <a:solidFill>
                <a:srgbClr val="993300"/>
              </a:solidFill>
              <a:latin typeface="Arial Narrow" panose="020B0606020202030204" pitchFamily="34" charset="0"/>
            </a:endParaRPr>
          </a:p>
          <a:p>
            <a:pPr>
              <a:spcAft>
                <a:spcPts val="450"/>
              </a:spcAft>
              <a:defRPr/>
            </a:pPr>
            <a:r>
              <a:rPr lang="pt-BR" sz="2100" b="1" dirty="0">
                <a:solidFill>
                  <a:srgbClr val="993300"/>
                </a:solidFill>
                <a:latin typeface="Arial Narrow" panose="020B0606020202030204" pitchFamily="34" charset="0"/>
              </a:rPr>
              <a:t>E-mails: marcoslimaiag@gmail.com / marcoslima@ufc.br </a:t>
            </a:r>
          </a:p>
        </p:txBody>
      </p:sp>
      <p:sp>
        <p:nvSpPr>
          <p:cNvPr id="10244" name="Retângulo 11">
            <a:extLst>
              <a:ext uri="{FF2B5EF4-FFF2-40B4-BE49-F238E27FC236}">
                <a16:creationId xmlns="" xmlns:a16="http://schemas.microsoft.com/office/drawing/2014/main" id="{4399BDC1-C70F-4BD9-923B-CE90D36D2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908050"/>
            <a:ext cx="42100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800" b="1">
                <a:solidFill>
                  <a:srgbClr val="9933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“Temos que nos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800" b="1">
                <a:solidFill>
                  <a:srgbClr val="9933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tornar na mudança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800" b="1">
                <a:solidFill>
                  <a:srgbClr val="9933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que queremos ver”.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2800" b="1">
              <a:solidFill>
                <a:srgbClr val="9933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800" b="1">
                <a:solidFill>
                  <a:srgbClr val="9933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Mahatma Gandhi (1944-1988)</a:t>
            </a:r>
            <a:endParaRPr lang="pt-BR" altLang="pt-BR" sz="1600" b="1">
              <a:solidFill>
                <a:srgbClr val="9933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pic>
        <p:nvPicPr>
          <p:cNvPr id="10245" name="Imagem 14">
            <a:extLst>
              <a:ext uri="{FF2B5EF4-FFF2-40B4-BE49-F238E27FC236}">
                <a16:creationId xmlns="" xmlns:a16="http://schemas.microsoft.com/office/drawing/2014/main" id="{80CA950F-312E-4142-9D33-F6C83BA04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774700"/>
            <a:ext cx="26876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Imagem 1">
            <a:extLst>
              <a:ext uri="{FF2B5EF4-FFF2-40B4-BE49-F238E27FC236}">
                <a16:creationId xmlns="" xmlns:a16="http://schemas.microsoft.com/office/drawing/2014/main" id="{01F9F9A0-9539-470D-BEA4-B737E9D7F2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55941">
            <a:off x="468313" y="1303338"/>
            <a:ext cx="2190750" cy="145891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Imagem 11">
            <a:extLst>
              <a:ext uri="{FF2B5EF4-FFF2-40B4-BE49-F238E27FC236}">
                <a16:creationId xmlns="" xmlns:a16="http://schemas.microsoft.com/office/drawing/2014/main" id="{EB1F630F-6D5F-49FC-A326-7C339EE49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5435600"/>
            <a:ext cx="271462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Imagem 12">
            <a:extLst>
              <a:ext uri="{FF2B5EF4-FFF2-40B4-BE49-F238E27FC236}">
                <a16:creationId xmlns="" xmlns:a16="http://schemas.microsoft.com/office/drawing/2014/main" id="{B507BA1D-88A4-4610-823F-239C3797D2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5830888"/>
            <a:ext cx="2508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87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50825" y="928688"/>
            <a:ext cx="8504238" cy="569386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t-BR" altLang="pt-BR" sz="2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r>
              <a:rPr lang="pt-BR" altLang="pt-BR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Quem somos?</a:t>
            </a:r>
          </a:p>
          <a:p>
            <a:pPr algn="ctr" eaLnBrk="1" hangingPunct="1">
              <a:defRPr/>
            </a:pPr>
            <a:endParaRPr lang="en-US" altLang="pt-BR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endParaRPr lang="en-US" altLang="pt-BR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endParaRPr lang="en-US" altLang="pt-BR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endParaRPr lang="pt-BR" altLang="pt-BR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r>
              <a:rPr lang="pt-BR" altLang="pt-BR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que queremos ser no futuro?</a:t>
            </a:r>
          </a:p>
          <a:p>
            <a:pPr algn="ctr" eaLnBrk="1" hangingPunct="1">
              <a:defRPr/>
            </a:pPr>
            <a:endParaRPr lang="en-US" altLang="pt-BR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endParaRPr lang="en-US" altLang="pt-BR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endParaRPr lang="en-US" altLang="pt-BR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endParaRPr lang="pt-BR" altLang="pt-BR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r>
              <a:rPr lang="pt-BR" altLang="pt-BR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Como chegaremos lá?</a:t>
            </a:r>
          </a:p>
          <a:p>
            <a:pPr algn="ctr" eaLnBrk="1" hangingPunct="1">
              <a:defRPr/>
            </a:pPr>
            <a:endParaRPr lang="en-US" altLang="pt-BR" sz="4000" b="1" dirty="0" smtClean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endParaRPr lang="pt-BR" altLang="pt-BR" sz="2800" b="1" dirty="0">
              <a:solidFill>
                <a:srgbClr val="002060"/>
              </a:solidFill>
            </a:endParaRPr>
          </a:p>
        </p:txBody>
      </p:sp>
      <p:sp>
        <p:nvSpPr>
          <p:cNvPr id="5" name="WordArt 2">
            <a:extLst>
              <a:ext uri="{FF2B5EF4-FFF2-40B4-BE49-F238E27FC236}">
                <a16:creationId xmlns="" xmlns:a16="http://schemas.microsoft.com/office/drawing/2014/main" id="{312FF6AB-B812-40AD-9EA9-4E453AD455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31913" y="0"/>
            <a:ext cx="63531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PLANEJAMENTO ESTRATÉGICO PPAC PROF </a:t>
            </a:r>
            <a:r>
              <a:rPr lang="en-US" sz="2800" b="1" kern="10" dirty="0" smtClean="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2021-2028</a:t>
            </a:r>
            <a:endParaRPr lang="en-US" sz="2800" b="1" kern="10" dirty="0">
              <a:ln w="19050">
                <a:solidFill>
                  <a:srgbClr val="99CCFF"/>
                </a:solidFill>
                <a:miter lim="800000"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32676" t="29875" r="51442" b="64875"/>
          <a:stretch/>
        </p:blipFill>
        <p:spPr>
          <a:xfrm>
            <a:off x="1403648" y="2060848"/>
            <a:ext cx="3098312" cy="57606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/>
          <a:srcRect l="32675" t="29875" r="51575" b="64875"/>
          <a:stretch/>
        </p:blipFill>
        <p:spPr>
          <a:xfrm>
            <a:off x="4804536" y="2060848"/>
            <a:ext cx="3072341" cy="57606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/>
          <a:srcRect l="32675" t="30400" r="51575" b="65400"/>
          <a:stretch/>
        </p:blipFill>
        <p:spPr>
          <a:xfrm>
            <a:off x="2884322" y="3861048"/>
            <a:ext cx="3840427" cy="576064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5"/>
          <a:srcRect l="33463" t="30400" r="51575" b="64000"/>
          <a:stretch/>
        </p:blipFill>
        <p:spPr>
          <a:xfrm>
            <a:off x="1115616" y="5445224"/>
            <a:ext cx="3078342" cy="64807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6"/>
          <a:srcRect l="1951" t="5343" r="68908" b="86642"/>
          <a:stretch/>
        </p:blipFill>
        <p:spPr>
          <a:xfrm>
            <a:off x="4413498" y="5452614"/>
            <a:ext cx="3950872" cy="64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7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1331913" y="0"/>
            <a:ext cx="63531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b="1" kern="1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PLANEJAMENTO ESTRATÉGICO PPAC PROF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611188" y="981075"/>
            <a:ext cx="7978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800" b="1"/>
              <a:t>Articulação Avaliação e Planejamento nas IES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898525" y="4652963"/>
            <a:ext cx="22812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800" b="1">
                <a:solidFill>
                  <a:schemeClr val="tx2"/>
                </a:solidFill>
              </a:rPr>
              <a:t>Avaliação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800" b="1">
                <a:solidFill>
                  <a:schemeClr val="tx2"/>
                </a:solidFill>
              </a:rPr>
              <a:t>Institucional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651500" y="4652963"/>
            <a:ext cx="22812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alt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Gestão</a:t>
            </a:r>
          </a:p>
          <a:p>
            <a:pPr algn="ctr">
              <a:defRPr/>
            </a:pPr>
            <a:r>
              <a:rPr lang="pt-BR" alt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Institucional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132138" y="1844675"/>
            <a:ext cx="24987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800" b="1"/>
              <a:t>Planejamento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800" b="1"/>
              <a:t>Estratégico</a:t>
            </a: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 rot="2043838">
            <a:off x="2079625" y="2346325"/>
            <a:ext cx="576263" cy="2159000"/>
          </a:xfrm>
          <a:prstGeom prst="upDownArrow">
            <a:avLst>
              <a:gd name="adj1" fmla="val 50000"/>
              <a:gd name="adj2" fmla="val 74931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 rot="-2191078">
            <a:off x="5741988" y="2632075"/>
            <a:ext cx="576262" cy="2087563"/>
          </a:xfrm>
          <a:prstGeom prst="upDownArrow">
            <a:avLst>
              <a:gd name="adj1" fmla="val 50000"/>
              <a:gd name="adj2" fmla="val 72452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 rot="5400000">
            <a:off x="4030662" y="3970338"/>
            <a:ext cx="576263" cy="2230438"/>
          </a:xfrm>
          <a:prstGeom prst="upDownArrow">
            <a:avLst>
              <a:gd name="adj1" fmla="val 50000"/>
              <a:gd name="adj2" fmla="val 7741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3708400" y="2924175"/>
          <a:ext cx="1163638" cy="241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lip" r:id="rId3" imgW="3247313" imgH="5879194" progId="MS_ClipArt_Gallery.2">
                  <p:embed/>
                </p:oleObj>
              </mc:Choice>
              <mc:Fallback>
                <p:oleObj name="Clip" r:id="rId3" imgW="3247313" imgH="5879194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924175"/>
                        <a:ext cx="1163638" cy="241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CaixaDeTexto 2"/>
          <p:cNvSpPr txBox="1">
            <a:spLocks noChangeArrowheads="1"/>
          </p:cNvSpPr>
          <p:nvPr/>
        </p:nvSpPr>
        <p:spPr bwMode="auto">
          <a:xfrm>
            <a:off x="3390900" y="5656263"/>
            <a:ext cx="219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BR" sz="1800"/>
              <a:t>Fonte: Lima (2008).</a:t>
            </a:r>
            <a:endParaRPr lang="pt-BR" altLang="pt-BR" sz="180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1996" y="1712804"/>
            <a:ext cx="2001483" cy="277127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97094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1331913" y="0"/>
            <a:ext cx="63531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b="1" kern="1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PLANEJAMENTO ESTRATÉGICO PPAC PROF</a:t>
            </a:r>
          </a:p>
        </p:txBody>
      </p:sp>
      <p:sp>
        <p:nvSpPr>
          <p:cNvPr id="9" name="Retângulo 4"/>
          <p:cNvSpPr>
            <a:spLocks noChangeArrowheads="1"/>
          </p:cNvSpPr>
          <p:nvPr/>
        </p:nvSpPr>
        <p:spPr bwMode="auto">
          <a:xfrm>
            <a:off x="223838" y="733425"/>
            <a:ext cx="8569325" cy="366713"/>
          </a:xfrm>
          <a:prstGeom prst="rect">
            <a:avLst/>
          </a:prstGeom>
          <a:solidFill>
            <a:srgbClr val="FFCCCC"/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r>
              <a:rPr lang="pt-BR" altLang="pt-BR" sz="1800" b="1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METODOLOGIA DE PLANEJAMENTO ESTRATÉGICO PPAC PROFISSIONAL</a:t>
            </a:r>
            <a:endParaRPr lang="pt-BR" altLang="pt-BR" sz="1600" dirty="0" smtClean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ângulo 4"/>
          <p:cNvSpPr>
            <a:spLocks noChangeArrowheads="1"/>
          </p:cNvSpPr>
          <p:nvPr/>
        </p:nvSpPr>
        <p:spPr bwMode="auto">
          <a:xfrm>
            <a:off x="971550" y="5373688"/>
            <a:ext cx="2835275" cy="646112"/>
          </a:xfrm>
          <a:prstGeom prst="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1200" b="1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ALINHAMENTO DA METODOLOGIA </a:t>
            </a:r>
          </a:p>
          <a:p>
            <a:pPr algn="ctr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1200" b="1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PLANEJAMENTO ESTRATÉGICO </a:t>
            </a:r>
          </a:p>
          <a:p>
            <a:pPr algn="ctr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1200" b="1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PPAC PROFISSIONAL</a:t>
            </a:r>
            <a:endParaRPr lang="pt-BR" altLang="pt-BR" sz="1100" dirty="0" smtClean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ângulo 4"/>
          <p:cNvSpPr>
            <a:spLocks noChangeArrowheads="1"/>
          </p:cNvSpPr>
          <p:nvPr/>
        </p:nvSpPr>
        <p:spPr bwMode="auto">
          <a:xfrm>
            <a:off x="1619250" y="4583113"/>
            <a:ext cx="2836863" cy="646112"/>
          </a:xfrm>
          <a:prstGeom prst="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1200" b="1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LEVANTAMENTO DE DADOS QUADRO DOCENTE</a:t>
            </a:r>
          </a:p>
          <a:p>
            <a:pPr algn="ctr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pt-BR" sz="1200" b="1" i="1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Google Forms</a:t>
            </a:r>
            <a:endParaRPr lang="pt-BR" altLang="pt-BR" sz="1100" i="1" dirty="0" smtClean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tângulo 4"/>
          <p:cNvSpPr>
            <a:spLocks noChangeArrowheads="1"/>
          </p:cNvSpPr>
          <p:nvPr/>
        </p:nvSpPr>
        <p:spPr bwMode="auto">
          <a:xfrm>
            <a:off x="2389188" y="3775075"/>
            <a:ext cx="3262312" cy="646113"/>
          </a:xfrm>
          <a:prstGeom prst="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1200" b="1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ANALISE DE DADOS E ELABORAÇÃO DE PROPOSTA</a:t>
            </a:r>
          </a:p>
          <a:p>
            <a:pPr algn="ctr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pt-BR" sz="1200" b="1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Identidade e Objetivos/Focos Estratégicos</a:t>
            </a:r>
            <a:endParaRPr lang="pt-BR" altLang="pt-BR" sz="1200" b="1" dirty="0" smtClean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tângulo 4"/>
          <p:cNvSpPr>
            <a:spLocks noChangeArrowheads="1"/>
          </p:cNvSpPr>
          <p:nvPr/>
        </p:nvSpPr>
        <p:spPr bwMode="auto">
          <a:xfrm>
            <a:off x="3419475" y="2962275"/>
            <a:ext cx="2836863" cy="646113"/>
          </a:xfrm>
          <a:prstGeom prst="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1200" b="1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VALIDAÇÃO DE PROPOSTA DE PLANEJAMENTO ESTRATÉGICO</a:t>
            </a:r>
          </a:p>
          <a:p>
            <a:pPr algn="ctr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pt-BR" sz="1200" b="1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Plano de </a:t>
            </a:r>
            <a:r>
              <a:rPr lang="en-US" altLang="pt-BR" sz="1200" b="1" dirty="0" err="1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Ação</a:t>
            </a:r>
            <a:endParaRPr lang="pt-BR" altLang="pt-BR" sz="1200" b="1" dirty="0" smtClean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tângulo 4"/>
          <p:cNvSpPr>
            <a:spLocks noChangeArrowheads="1"/>
          </p:cNvSpPr>
          <p:nvPr/>
        </p:nvSpPr>
        <p:spPr bwMode="auto">
          <a:xfrm>
            <a:off x="4643438" y="2187575"/>
            <a:ext cx="2836862" cy="646113"/>
          </a:xfrm>
          <a:prstGeom prst="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1200" b="1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ENTREGA DE DOCUMENTO FINAL PLANEJAMENTO ESTRATÉGICO</a:t>
            </a:r>
          </a:p>
          <a:p>
            <a:pPr algn="ctr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pt-BR" sz="1200" b="1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PPAC PROFISSIONAL</a:t>
            </a:r>
            <a:endParaRPr lang="pt-BR" altLang="pt-BR" sz="1200" b="1" dirty="0" smtClean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81" name="Rectangle 11"/>
          <p:cNvSpPr>
            <a:spLocks noChangeArrowheads="1"/>
          </p:cNvSpPr>
          <p:nvPr/>
        </p:nvSpPr>
        <p:spPr bwMode="auto">
          <a:xfrm>
            <a:off x="576263" y="5399088"/>
            <a:ext cx="56356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516" tIns="30758" rIns="61516" bIns="3075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rgbClr val="002060"/>
                </a:solidFill>
                <a:sym typeface="Wingdings" panose="05000000000000000000" pitchFamily="2" charset="2"/>
              </a:rPr>
              <a:t>1</a:t>
            </a:r>
            <a:endParaRPr lang="pt-BR" altLang="pt-BR" b="1">
              <a:solidFill>
                <a:srgbClr val="00206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258888" y="4614863"/>
            <a:ext cx="56356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516" tIns="30758" rIns="61516" bIns="3075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rgbClr val="002060"/>
                </a:solidFill>
                <a:sym typeface="Wingdings" panose="05000000000000000000" pitchFamily="2" charset="2"/>
              </a:rPr>
              <a:t>2</a:t>
            </a:r>
            <a:endParaRPr lang="pt-BR" altLang="pt-BR" b="1">
              <a:solidFill>
                <a:srgbClr val="002060"/>
              </a:solidFill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979613" y="3808413"/>
            <a:ext cx="56356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516" tIns="30758" rIns="61516" bIns="3075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rgbClr val="002060"/>
                </a:solidFill>
                <a:sym typeface="Wingdings" panose="05000000000000000000" pitchFamily="2" charset="2"/>
              </a:rPr>
              <a:t>3</a:t>
            </a:r>
            <a:endParaRPr lang="pt-BR" altLang="pt-BR" b="1">
              <a:solidFill>
                <a:srgbClr val="002060"/>
              </a:solidFill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3030538" y="3000375"/>
            <a:ext cx="56356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516" tIns="30758" rIns="61516" bIns="3075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rgbClr val="002060"/>
                </a:solidFill>
                <a:sym typeface="Wingdings" panose="05000000000000000000" pitchFamily="2" charset="2"/>
              </a:rPr>
              <a:t>4</a:t>
            </a:r>
            <a:endParaRPr lang="pt-BR" altLang="pt-BR" b="1">
              <a:solidFill>
                <a:srgbClr val="002060"/>
              </a:solidFill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4225925" y="2220913"/>
            <a:ext cx="563563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516" tIns="30758" rIns="61516" bIns="3075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rgbClr val="002060"/>
                </a:solidFill>
                <a:sym typeface="Wingdings" panose="05000000000000000000" pitchFamily="2" charset="2"/>
              </a:rPr>
              <a:t>5</a:t>
            </a:r>
            <a:endParaRPr lang="pt-BR" altLang="pt-BR" b="1">
              <a:solidFill>
                <a:srgbClr val="002060"/>
              </a:solidFill>
            </a:endParaRPr>
          </a:p>
        </p:txBody>
      </p:sp>
      <p:sp>
        <p:nvSpPr>
          <p:cNvPr id="3086" name="Rectangle 11"/>
          <p:cNvSpPr>
            <a:spLocks noChangeArrowheads="1"/>
          </p:cNvSpPr>
          <p:nvPr/>
        </p:nvSpPr>
        <p:spPr bwMode="auto">
          <a:xfrm>
            <a:off x="950913" y="6019800"/>
            <a:ext cx="77247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516" tIns="30758" rIns="61516" bIns="3075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 b="1">
                <a:solidFill>
                  <a:srgbClr val="CC6600"/>
                </a:solidFill>
                <a:sym typeface="Wingdings" panose="05000000000000000000" pitchFamily="2" charset="2"/>
              </a:rPr>
              <a:t>25/11                03/12                </a:t>
            </a:r>
            <a:r>
              <a:rPr lang="pt-BR" altLang="pt-BR" sz="2000" b="1">
                <a:solidFill>
                  <a:srgbClr val="FF0000"/>
                </a:solidFill>
                <a:sym typeface="Wingdings" panose="05000000000000000000" pitchFamily="2" charset="2"/>
              </a:rPr>
              <a:t>14/12      16/12              </a:t>
            </a:r>
            <a:r>
              <a:rPr lang="pt-BR" altLang="pt-BR" sz="2000" b="1">
                <a:solidFill>
                  <a:srgbClr val="CC6600"/>
                </a:solidFill>
                <a:sym typeface="Wingdings" panose="05000000000000000000" pitchFamily="2" charset="2"/>
              </a:rPr>
              <a:t>23/12/2020     </a:t>
            </a:r>
            <a:endParaRPr lang="pt-BR" altLang="pt-BR" sz="2000" b="1">
              <a:solidFill>
                <a:srgbClr val="CC660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643438" y="4643438"/>
            <a:ext cx="2836862" cy="487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Prazo: 10/12/2020, Quinta-</a:t>
            </a:r>
            <a:r>
              <a:rPr lang="en-US" sz="1200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feira</a:t>
            </a:r>
            <a:r>
              <a:rPr lang="en-US" sz="12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23h59 (Questionário Google forms)</a:t>
            </a:r>
            <a:endParaRPr lang="pt-BR" sz="12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46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/>
      <p:bldP spid="17" grpId="0"/>
      <p:bldP spid="18" grpId="0"/>
      <p:bldP spid="19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1331913" y="0"/>
            <a:ext cx="63531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b="1" kern="10" dirty="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PLANEJAMENTO ESTRATÉGICO PPAC PROF </a:t>
            </a:r>
            <a:r>
              <a:rPr lang="pt-BR" sz="2800" b="1" kern="10" dirty="0" smtClean="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2021-2028</a:t>
            </a:r>
            <a:endParaRPr lang="pt-BR" sz="2800" b="1" kern="10" dirty="0">
              <a:ln w="19050">
                <a:solidFill>
                  <a:srgbClr val="99CCFF"/>
                </a:solidFill>
                <a:miter lim="800000"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099" name="Retângulo 2"/>
          <p:cNvSpPr>
            <a:spLocks noChangeArrowheads="1"/>
          </p:cNvSpPr>
          <p:nvPr/>
        </p:nvSpPr>
        <p:spPr bwMode="auto">
          <a:xfrm>
            <a:off x="560388" y="604838"/>
            <a:ext cx="7896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 i="1">
                <a:solidFill>
                  <a:srgbClr val="002060"/>
                </a:solidFill>
              </a:rPr>
              <a:t>LEVANTAMENTO DE DADOS VIA GOOGLE FORMS: 03/12 a 10/12/2020</a:t>
            </a:r>
          </a:p>
        </p:txBody>
      </p:sp>
      <p:sp>
        <p:nvSpPr>
          <p:cNvPr id="4100" name="Retângulo 10"/>
          <p:cNvSpPr>
            <a:spLocks noChangeArrowheads="1"/>
          </p:cNvSpPr>
          <p:nvPr/>
        </p:nvSpPr>
        <p:spPr bwMode="auto">
          <a:xfrm>
            <a:off x="1462088" y="1100138"/>
            <a:ext cx="146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2060"/>
                </a:solidFill>
              </a:rPr>
              <a:t>DOCENTES</a:t>
            </a:r>
          </a:p>
        </p:txBody>
      </p:sp>
      <p:sp>
        <p:nvSpPr>
          <p:cNvPr id="4101" name="Retângulo 11"/>
          <p:cNvSpPr>
            <a:spLocks noChangeArrowheads="1"/>
          </p:cNvSpPr>
          <p:nvPr/>
        </p:nvSpPr>
        <p:spPr bwMode="auto">
          <a:xfrm>
            <a:off x="6180138" y="1111250"/>
            <a:ext cx="150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993300"/>
                </a:solidFill>
              </a:rPr>
              <a:t>DISCENTES</a:t>
            </a: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16402" r="25587" b="28999"/>
          <a:stretch>
            <a:fillRect/>
          </a:stretch>
        </p:blipFill>
        <p:spPr bwMode="auto">
          <a:xfrm>
            <a:off x="4718050" y="1636713"/>
            <a:ext cx="4176713" cy="2809875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Imagem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16402" r="26375" b="30089"/>
          <a:stretch>
            <a:fillRect/>
          </a:stretch>
        </p:blipFill>
        <p:spPr bwMode="auto">
          <a:xfrm>
            <a:off x="250825" y="1616075"/>
            <a:ext cx="4176713" cy="280035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30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1331913" y="0"/>
            <a:ext cx="63531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b="1" kern="10" dirty="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PLANEJAMENTO ESTRATÉGICO PPAC PROF </a:t>
            </a:r>
            <a:r>
              <a:rPr lang="pt-BR" sz="2800" b="1" kern="10" dirty="0" smtClean="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2021-2028</a:t>
            </a:r>
            <a:endParaRPr lang="pt-BR" sz="2800" b="1" kern="10" dirty="0">
              <a:ln w="19050">
                <a:solidFill>
                  <a:srgbClr val="99CCFF"/>
                </a:solidFill>
                <a:miter lim="800000"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8195" name="Retângulo 2"/>
          <p:cNvSpPr>
            <a:spLocks noChangeArrowheads="1"/>
          </p:cNvSpPr>
          <p:nvPr/>
        </p:nvSpPr>
        <p:spPr bwMode="auto">
          <a:xfrm>
            <a:off x="2195513" y="441325"/>
            <a:ext cx="4552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2060"/>
                </a:solidFill>
              </a:rPr>
              <a:t>PARTE II: DIAGNÓSTICO SITUACIONAL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2800" b="1">
                <a:solidFill>
                  <a:srgbClr val="993300"/>
                </a:solidFill>
              </a:rPr>
              <a:t>MATRIZ SWOT</a:t>
            </a:r>
            <a:endParaRPr lang="pt-BR" altLang="pt-BR" sz="1800" b="1">
              <a:solidFill>
                <a:srgbClr val="993300"/>
              </a:solidFill>
            </a:endParaRPr>
          </a:p>
        </p:txBody>
      </p:sp>
      <p:pic>
        <p:nvPicPr>
          <p:cNvPr id="819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4675"/>
            <a:ext cx="84836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30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1331913" y="0"/>
            <a:ext cx="63531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b="1" kern="10" dirty="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PLANEJAMENTO ESTRATÉGICO PPAC PROF </a:t>
            </a:r>
            <a:r>
              <a:rPr lang="pt-BR" sz="2800" b="1" kern="10" dirty="0" smtClean="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2021-2028</a:t>
            </a:r>
            <a:endParaRPr lang="pt-BR" sz="2800" b="1" kern="10" dirty="0">
              <a:ln w="19050">
                <a:solidFill>
                  <a:srgbClr val="99CCFF"/>
                </a:solidFill>
                <a:miter lim="800000"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9219" name="Retângulo 2"/>
          <p:cNvSpPr>
            <a:spLocks noChangeArrowheads="1"/>
          </p:cNvSpPr>
          <p:nvPr/>
        </p:nvSpPr>
        <p:spPr bwMode="auto">
          <a:xfrm>
            <a:off x="2195513" y="441325"/>
            <a:ext cx="4552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2060"/>
                </a:solidFill>
              </a:rPr>
              <a:t>PARTE II: DIAGNÓSTICO SITUACIONAL</a:t>
            </a:r>
          </a:p>
        </p:txBody>
      </p:sp>
      <p:sp>
        <p:nvSpPr>
          <p:cNvPr id="9220" name="Retângulo 10"/>
          <p:cNvSpPr>
            <a:spLocks noChangeArrowheads="1"/>
          </p:cNvSpPr>
          <p:nvPr/>
        </p:nvSpPr>
        <p:spPr bwMode="auto">
          <a:xfrm>
            <a:off x="1700213" y="369570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2060"/>
                </a:solidFill>
              </a:rPr>
              <a:t>DOCENTES</a:t>
            </a:r>
          </a:p>
        </p:txBody>
      </p:sp>
      <p:sp>
        <p:nvSpPr>
          <p:cNvPr id="9221" name="Retângulo 11"/>
          <p:cNvSpPr>
            <a:spLocks noChangeArrowheads="1"/>
          </p:cNvSpPr>
          <p:nvPr/>
        </p:nvSpPr>
        <p:spPr bwMode="auto">
          <a:xfrm>
            <a:off x="6180138" y="1111250"/>
            <a:ext cx="150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993300"/>
                </a:solidFill>
              </a:rPr>
              <a:t>DISCENTES</a:t>
            </a:r>
          </a:p>
        </p:txBody>
      </p:sp>
      <p:sp>
        <p:nvSpPr>
          <p:cNvPr id="9222" name="Retângulo 1"/>
          <p:cNvSpPr>
            <a:spLocks noChangeArrowheads="1"/>
          </p:cNvSpPr>
          <p:nvPr/>
        </p:nvSpPr>
        <p:spPr bwMode="auto">
          <a:xfrm>
            <a:off x="1484313" y="809625"/>
            <a:ext cx="5975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2060"/>
                </a:solidFill>
                <a:latin typeface="Google Sans"/>
              </a:rPr>
              <a:t>6. AMBIENTE INTERNO – PONTOS FORTES/FORÇAS</a:t>
            </a:r>
            <a:endParaRPr lang="pt-BR" altLang="pt-BR" sz="1800" b="1">
              <a:solidFill>
                <a:srgbClr val="002060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563938" y="1487488"/>
          <a:ext cx="5472112" cy="18039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4084"/>
                <a:gridCol w="1368028"/>
              </a:tblGrid>
              <a:tr h="28374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993300"/>
                          </a:solidFill>
                        </a:rPr>
                        <a:t>ASPECTOS (N=68)</a:t>
                      </a:r>
                      <a:endParaRPr lang="pt-BR" sz="1800" b="1" dirty="0">
                        <a:solidFill>
                          <a:srgbClr val="993300"/>
                        </a:solidFill>
                      </a:endParaRPr>
                    </a:p>
                  </a:txBody>
                  <a:tcPr marL="9524" marR="9524" marT="9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pt-BR" sz="1600" b="1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  <a:tr h="253276"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pt-BR" sz="1600" b="1" u="none" strike="noStrike" dirty="0" smtClean="0">
                          <a:solidFill>
                            <a:srgbClr val="993300"/>
                          </a:solidFill>
                          <a:effectLst/>
                        </a:rPr>
                        <a:t>1. Quadro </a:t>
                      </a:r>
                      <a:r>
                        <a:rPr lang="pt-BR" sz="1600" b="1" u="none" strike="noStrike" dirty="0">
                          <a:solidFill>
                            <a:srgbClr val="993300"/>
                          </a:solidFill>
                          <a:effectLst/>
                        </a:rPr>
                        <a:t>docente qualificado</a:t>
                      </a:r>
                      <a:endParaRPr lang="pt-BR" sz="1600" b="1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44,1% (n=30)</a:t>
                      </a:r>
                      <a:endParaRPr lang="pt-BR" sz="1600" b="1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  <a:tr h="253276"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pt-BR" sz="1600" b="1" u="none" strike="noStrike" dirty="0" smtClean="0">
                          <a:solidFill>
                            <a:srgbClr val="993300"/>
                          </a:solidFill>
                          <a:effectLst/>
                        </a:rPr>
                        <a:t>2. Nome </a:t>
                      </a:r>
                      <a:r>
                        <a:rPr lang="pt-BR" sz="1600" b="1" u="none" strike="noStrike" dirty="0">
                          <a:solidFill>
                            <a:srgbClr val="993300"/>
                          </a:solidFill>
                          <a:effectLst/>
                        </a:rPr>
                        <a:t>da instituição UFC e FEAAC</a:t>
                      </a:r>
                      <a:endParaRPr lang="pt-BR" sz="1600" b="1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8,8%</a:t>
                      </a:r>
                      <a:r>
                        <a:rPr lang="en-US" sz="1600" b="1" i="0" u="none" strike="noStrike" baseline="0" dirty="0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(n=6)</a:t>
                      </a:r>
                      <a:endParaRPr lang="pt-BR" sz="1600" b="1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  <a:tr h="253276"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pt-BR" sz="1600" b="1" u="none" strike="noStrike" dirty="0" smtClean="0">
                          <a:solidFill>
                            <a:srgbClr val="993300"/>
                          </a:solidFill>
                          <a:effectLst/>
                        </a:rPr>
                        <a:t>3. Reputação </a:t>
                      </a:r>
                      <a:r>
                        <a:rPr lang="pt-BR" sz="1600" b="1" u="none" strike="noStrike" dirty="0">
                          <a:solidFill>
                            <a:srgbClr val="993300"/>
                          </a:solidFill>
                          <a:effectLst/>
                        </a:rPr>
                        <a:t>do PPAC PROF</a:t>
                      </a:r>
                      <a:endParaRPr lang="pt-BR" sz="1600" b="1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7,4% (n=5)</a:t>
                      </a:r>
                      <a:endParaRPr lang="pt-BR" sz="1600" b="1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  <a:tr h="253276"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pt-BR" sz="1600" b="1" u="none" strike="noStrike" dirty="0" smtClean="0">
                          <a:solidFill>
                            <a:srgbClr val="993300"/>
                          </a:solidFill>
                          <a:effectLst/>
                        </a:rPr>
                        <a:t>4. Proposta </a:t>
                      </a:r>
                      <a:r>
                        <a:rPr lang="pt-BR" sz="1600" b="1" u="none" strike="noStrike" dirty="0">
                          <a:solidFill>
                            <a:srgbClr val="993300"/>
                          </a:solidFill>
                          <a:effectLst/>
                        </a:rPr>
                        <a:t>curricular</a:t>
                      </a:r>
                      <a:endParaRPr lang="pt-BR" sz="1600" b="1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7,4% (n=5)</a:t>
                      </a:r>
                      <a:endParaRPr lang="pt-BR" sz="1600" b="1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  <a:tr h="253276"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pt-BR" sz="1600" b="1" u="none" strike="noStrike" dirty="0" smtClean="0">
                          <a:solidFill>
                            <a:srgbClr val="993300"/>
                          </a:solidFill>
                          <a:effectLst/>
                        </a:rPr>
                        <a:t>5. Qualidade </a:t>
                      </a:r>
                      <a:r>
                        <a:rPr lang="pt-BR" sz="1600" b="1" u="none" strike="noStrike" dirty="0">
                          <a:solidFill>
                            <a:srgbClr val="993300"/>
                          </a:solidFill>
                          <a:effectLst/>
                        </a:rPr>
                        <a:t>do ensino</a:t>
                      </a:r>
                      <a:endParaRPr lang="pt-BR" sz="1600" b="1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5,9% (n=4)</a:t>
                      </a:r>
                      <a:endParaRPr lang="pt-BR" sz="1600" b="1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  <a:tr h="253276"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pt-BR" sz="1600" b="1" u="none" strike="noStrike" dirty="0" smtClean="0">
                          <a:solidFill>
                            <a:srgbClr val="993300"/>
                          </a:solidFill>
                          <a:effectLst/>
                        </a:rPr>
                        <a:t>6. Aulas </a:t>
                      </a:r>
                      <a:r>
                        <a:rPr lang="pt-BR" sz="1600" b="1" u="none" strike="noStrike" dirty="0">
                          <a:solidFill>
                            <a:srgbClr val="993300"/>
                          </a:solidFill>
                          <a:effectLst/>
                        </a:rPr>
                        <a:t>noturnas</a:t>
                      </a:r>
                      <a:endParaRPr lang="pt-BR" sz="1600" b="1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4,4% (n=3)</a:t>
                      </a:r>
                      <a:endParaRPr lang="pt-BR" sz="1600" b="1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395288" y="4076700"/>
          <a:ext cx="6697662" cy="14192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4992"/>
                <a:gridCol w="1652670"/>
              </a:tblGrid>
              <a:tr h="2839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ASPECTOS (N=41)</a:t>
                      </a:r>
                      <a:endParaRPr lang="pt-BR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L="9527" marR="9527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7" marR="9527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</a:tr>
              <a:tr h="28383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1. Quadro docente qualificado</a:t>
                      </a:r>
                      <a:endParaRPr lang="pt-BR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43,9% (n=18)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7" marR="9527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</a:tr>
              <a:tr h="28383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2. Nome da instituição UFC e FEAAC</a:t>
                      </a:r>
                      <a:endParaRPr lang="pt-BR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17,1% (n=7)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7" marR="9527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</a:tr>
              <a:tr h="28383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3. Infraestrutura </a:t>
                      </a:r>
                      <a:r>
                        <a:rPr lang="pt-BR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da UFC</a:t>
                      </a:r>
                    </a:p>
                  </a:txBody>
                  <a:tcPr marL="9526" marR="9526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7,3% (n=3)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7" marR="9527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</a:tr>
              <a:tr h="28383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4. Qualidade </a:t>
                      </a:r>
                      <a:r>
                        <a:rPr lang="pt-BR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do ensino</a:t>
                      </a:r>
                    </a:p>
                  </a:txBody>
                  <a:tcPr marL="9526" marR="9526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7,3% (n=3)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7" marR="9527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1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1331913" y="0"/>
            <a:ext cx="63531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b="1" kern="10" dirty="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PLANEJAMENTO ESTRATÉGICO PPAC PROF </a:t>
            </a:r>
            <a:r>
              <a:rPr lang="pt-BR" sz="2800" b="1" kern="10" dirty="0" smtClean="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2021-2028</a:t>
            </a:r>
            <a:endParaRPr lang="pt-BR" sz="2800" b="1" kern="10" dirty="0">
              <a:ln w="19050">
                <a:solidFill>
                  <a:srgbClr val="99CCFF"/>
                </a:solidFill>
                <a:miter lim="800000"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0243" name="Retângulo 2"/>
          <p:cNvSpPr>
            <a:spLocks noChangeArrowheads="1"/>
          </p:cNvSpPr>
          <p:nvPr/>
        </p:nvSpPr>
        <p:spPr bwMode="auto">
          <a:xfrm>
            <a:off x="2195513" y="441325"/>
            <a:ext cx="4552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2060"/>
                </a:solidFill>
              </a:rPr>
              <a:t>PARTE II: DIAGNÓSTICO SITUACIONAL</a:t>
            </a:r>
          </a:p>
        </p:txBody>
      </p:sp>
      <p:sp>
        <p:nvSpPr>
          <p:cNvPr id="10244" name="Retângulo 11"/>
          <p:cNvSpPr>
            <a:spLocks noChangeArrowheads="1"/>
          </p:cNvSpPr>
          <p:nvPr/>
        </p:nvSpPr>
        <p:spPr bwMode="auto">
          <a:xfrm>
            <a:off x="6180138" y="1111250"/>
            <a:ext cx="150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993300"/>
                </a:solidFill>
              </a:rPr>
              <a:t>DISCENTES</a:t>
            </a:r>
          </a:p>
        </p:txBody>
      </p:sp>
      <p:sp>
        <p:nvSpPr>
          <p:cNvPr id="10245" name="Retângulo 1"/>
          <p:cNvSpPr>
            <a:spLocks noChangeArrowheads="1"/>
          </p:cNvSpPr>
          <p:nvPr/>
        </p:nvSpPr>
        <p:spPr bwMode="auto">
          <a:xfrm>
            <a:off x="1217613" y="741363"/>
            <a:ext cx="6581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2060"/>
                </a:solidFill>
              </a:rPr>
              <a:t>7. AMBIENTE INTERNO – PONTOS FRACOS/FRAQUEZAS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979613" y="1487488"/>
          <a:ext cx="7056437" cy="2057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28666"/>
                <a:gridCol w="1727771"/>
              </a:tblGrid>
              <a:tr h="28383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993300"/>
                          </a:solidFill>
                        </a:rPr>
                        <a:t>ASPECTOS (N=47)</a:t>
                      </a:r>
                      <a:endParaRPr lang="pt-BR" sz="1800" b="1" dirty="0">
                        <a:solidFill>
                          <a:srgbClr val="993300"/>
                        </a:solidFill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pt-BR" sz="1600" b="1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  <a:tr h="253366"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pt-BR" sz="1600" b="1" i="0" u="none" strike="noStrike" dirty="0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1. Poucas Metodologias Práticas e Ágeis</a:t>
                      </a:r>
                      <a:endParaRPr lang="pt-BR" sz="1600" b="1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19,1%</a:t>
                      </a:r>
                      <a:r>
                        <a:rPr lang="en-US" sz="1600" b="1" i="0" u="none" strike="noStrike" baseline="0" dirty="0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(n=9)</a:t>
                      </a:r>
                      <a:endParaRPr lang="pt-BR" sz="1600" b="1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  <a:tr h="253366"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2. </a:t>
                      </a:r>
                      <a:r>
                        <a:rPr lang="pt-BR" sz="1600" b="1" i="0" u="none" strike="noStrike" dirty="0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Falta foco na Publicação Técnica e Tecnológica</a:t>
                      </a:r>
                      <a:endParaRPr lang="pt-BR" sz="1600" b="1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14,9% (n=7)</a:t>
                      </a:r>
                      <a:endParaRPr lang="pt-BR" sz="1600" b="1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  <a:tr h="253366"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3. </a:t>
                      </a:r>
                      <a:r>
                        <a:rPr lang="en-US" sz="1600" b="1" i="0" u="none" strike="noStrike" dirty="0" err="1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Intensidade</a:t>
                      </a:r>
                      <a:r>
                        <a:rPr lang="en-US" sz="1600" b="1" i="0" u="none" strike="noStrike" dirty="0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nas </a:t>
                      </a:r>
                      <a:r>
                        <a:rPr lang="en-US" sz="1600" b="1" i="0" u="none" strike="noStrike" dirty="0" err="1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disciplinas</a:t>
                      </a:r>
                      <a:endParaRPr lang="pt-BR" sz="1600" b="1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14,9% (n=7)</a:t>
                      </a:r>
                      <a:endParaRPr lang="pt-BR" sz="1600" b="1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  <a:tr h="253366"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4. </a:t>
                      </a:r>
                      <a:r>
                        <a:rPr lang="pt-BR" sz="1600" b="1" i="0" u="none" strike="noStrike" dirty="0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Falta integração com o mercado e sociedade</a:t>
                      </a:r>
                      <a:endParaRPr lang="pt-BR" sz="1600" b="1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10,6% (n=5)</a:t>
                      </a:r>
                      <a:endParaRPr lang="pt-BR" sz="1600" b="1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  <a:tr h="253366"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5. </a:t>
                      </a:r>
                      <a:r>
                        <a:rPr lang="pt-BR" sz="1600" b="1" i="0" u="none" strike="noStrike" dirty="0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Falta integração com a Graduação</a:t>
                      </a:r>
                      <a:endParaRPr lang="pt-BR" sz="1600" b="1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10,6% (n=5)</a:t>
                      </a:r>
                      <a:endParaRPr lang="pt-BR" sz="1600" b="1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  <a:tr h="253366"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6. </a:t>
                      </a:r>
                      <a:r>
                        <a:rPr lang="en-US" sz="1600" b="1" i="0" u="none" strike="noStrike" dirty="0" err="1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Falta</a:t>
                      </a:r>
                      <a:r>
                        <a:rPr lang="en-US" sz="1600" b="1" i="0" u="none" strike="noStrike" dirty="0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organização na Pesquisa</a:t>
                      </a:r>
                      <a:endParaRPr lang="pt-BR" sz="1600" b="1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8,5% (n=4)</a:t>
                      </a:r>
                      <a:endParaRPr lang="pt-BR" sz="1600" b="1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  <a:tr h="253366"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7. Realidade do </a:t>
                      </a:r>
                      <a:r>
                        <a:rPr lang="en-US" sz="1600" b="1" i="0" u="none" strike="noStrike" dirty="0" err="1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perfil</a:t>
                      </a:r>
                      <a:r>
                        <a:rPr lang="en-US" sz="1600" b="1" i="0" u="none" strike="noStrike" dirty="0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600" b="1" i="0" u="none" strike="noStrike" dirty="0" err="1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discente</a:t>
                      </a:r>
                      <a:endParaRPr lang="pt-BR" sz="1600" b="1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6,4% (n=3)</a:t>
                      </a:r>
                      <a:endParaRPr lang="pt-BR" sz="1600" b="1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</a:tbl>
          </a:graphicData>
        </a:graphic>
      </p:graphicFrame>
      <p:sp>
        <p:nvSpPr>
          <p:cNvPr id="10275" name="Retângulo 10"/>
          <p:cNvSpPr>
            <a:spLocks noChangeArrowheads="1"/>
          </p:cNvSpPr>
          <p:nvPr/>
        </p:nvSpPr>
        <p:spPr bwMode="auto">
          <a:xfrm>
            <a:off x="1700213" y="369570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2060"/>
                </a:solidFill>
              </a:rPr>
              <a:t>DOCENTES</a:t>
            </a:r>
          </a:p>
        </p:txBody>
      </p: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395288" y="4076700"/>
          <a:ext cx="8424862" cy="22706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45999"/>
                <a:gridCol w="2078863"/>
              </a:tblGrid>
              <a:tr h="28377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ASPECTOS (N=61)</a:t>
                      </a:r>
                      <a:endParaRPr lang="pt-BR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L="9526" marR="9526" marT="9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</a:tr>
              <a:tr h="28376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1. Falta </a:t>
                      </a:r>
                      <a:r>
                        <a:rPr lang="pt-BR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foco na Publicação Técnica e Tecnológica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26,2% (n=16)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</a:tr>
              <a:tr h="28376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2. Falta </a:t>
                      </a:r>
                      <a:r>
                        <a:rPr lang="pt-BR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integração com o mercado e sociedade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14,8% (n=9)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</a:tr>
              <a:tr h="28376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3. Proposta curricular</a:t>
                      </a:r>
                      <a:endParaRPr lang="pt-BR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6,6% (n=4)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</a:tr>
              <a:tr h="28376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4. Falta integração com a Graduação</a:t>
                      </a:r>
                      <a:endParaRPr lang="pt-BR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6,6% (n=4)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</a:tr>
              <a:tr h="28376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5. Infraestrutura </a:t>
                      </a:r>
                      <a:r>
                        <a:rPr lang="pt-BR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física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6,6% (n=4)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</a:tr>
              <a:tr h="28376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6. Intercâmbio </a:t>
                      </a:r>
                      <a:r>
                        <a:rPr lang="pt-BR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internacional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4,9% (n=3)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</a:tr>
              <a:tr h="28376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7. Falta </a:t>
                      </a:r>
                      <a:r>
                        <a:rPr lang="pt-BR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organização na Pesquisa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4,9% (n=3)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861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2967</TotalTime>
  <Words>1625</Words>
  <Application>Microsoft Office PowerPoint</Application>
  <PresentationFormat>Apresentação na tela (4:3)</PresentationFormat>
  <Paragraphs>320</Paragraphs>
  <Slides>24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5" baseType="lpstr">
      <vt:lpstr>Arial</vt:lpstr>
      <vt:lpstr>Arial Narrow</vt:lpstr>
      <vt:lpstr>Calibri</vt:lpstr>
      <vt:lpstr>Google Sans</vt:lpstr>
      <vt:lpstr>Impact</vt:lpstr>
      <vt:lpstr>Microsoft Himalaya</vt:lpstr>
      <vt:lpstr>Microsoft PhagsPa</vt:lpstr>
      <vt:lpstr>Times New Roman</vt:lpstr>
      <vt:lpstr>Wingdings</vt:lpstr>
      <vt:lpstr>Design padrão</vt:lpstr>
      <vt:lpstr>Clip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 Antonio</dc:creator>
  <cp:lastModifiedBy>Marcos Lima, Dr.</cp:lastModifiedBy>
  <cp:revision>220</cp:revision>
  <dcterms:created xsi:type="dcterms:W3CDTF">2005-02-27T20:24:14Z</dcterms:created>
  <dcterms:modified xsi:type="dcterms:W3CDTF">2021-01-28T20:26:46Z</dcterms:modified>
</cp:coreProperties>
</file>